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53201-8BD0-49B6-B112-87148EA9EA25}" type="doc">
      <dgm:prSet loTypeId="urn:microsoft.com/office/officeart/2005/8/layout/orgChart1" loCatId="hierarchy" qsTypeId="urn:microsoft.com/office/officeart/2005/8/quickstyle/simple1" qsCatId="simple" csTypeId="urn:microsoft.com/office/officeart/2005/8/colors/colorful2" csCatId="colorful"/>
      <dgm:spPr/>
      <dgm:t>
        <a:bodyPr/>
        <a:lstStyle/>
        <a:p>
          <a:endParaRPr lang="en-US"/>
        </a:p>
      </dgm:t>
    </dgm:pt>
    <dgm:pt modelId="{A45E8E29-C991-44CF-80A8-E6DB9125E6F3}">
      <dgm:prSet/>
      <dgm:spPr/>
      <dgm:t>
        <a:bodyPr/>
        <a:lstStyle/>
        <a:p>
          <a:pPr rtl="0"/>
          <a:r>
            <a:rPr lang="en-US" b="1" dirty="0" smtClean="0"/>
            <a:t>Fungal Diseases are divided into classes based on their invasiveness</a:t>
          </a:r>
          <a:endParaRPr lang="en-US" b="1" dirty="0"/>
        </a:p>
      </dgm:t>
    </dgm:pt>
    <dgm:pt modelId="{AE69AE4C-7832-496E-B6B8-A86656094959}" type="parTrans" cxnId="{D6DA1555-A94F-4E09-9F77-6B8B65E6ADA8}">
      <dgm:prSet/>
      <dgm:spPr/>
      <dgm:t>
        <a:bodyPr/>
        <a:lstStyle/>
        <a:p>
          <a:endParaRPr lang="en-US"/>
        </a:p>
      </dgm:t>
    </dgm:pt>
    <dgm:pt modelId="{D2570011-9B2F-4353-BA3F-93B146A3D56B}" type="sibTrans" cxnId="{D6DA1555-A94F-4E09-9F77-6B8B65E6ADA8}">
      <dgm:prSet/>
      <dgm:spPr/>
      <dgm:t>
        <a:bodyPr/>
        <a:lstStyle/>
        <a:p>
          <a:endParaRPr lang="en-US"/>
        </a:p>
      </dgm:t>
    </dgm:pt>
    <dgm:pt modelId="{D19CAF90-97EB-4A8F-A76B-8B113948E385}">
      <dgm:prSet/>
      <dgm:spPr/>
      <dgm:t>
        <a:bodyPr/>
        <a:lstStyle/>
        <a:p>
          <a:pPr rtl="0"/>
          <a:r>
            <a:rPr lang="en-US" b="1" dirty="0" smtClean="0">
              <a:solidFill>
                <a:srgbClr val="FF0000"/>
              </a:solidFill>
            </a:rPr>
            <a:t>Superficial</a:t>
          </a:r>
          <a:endParaRPr lang="en-US" b="1" dirty="0">
            <a:solidFill>
              <a:srgbClr val="FF0000"/>
            </a:solidFill>
          </a:endParaRPr>
        </a:p>
      </dgm:t>
    </dgm:pt>
    <dgm:pt modelId="{CE29458F-FA40-4F94-A66D-5CCC61AE7360}" type="parTrans" cxnId="{E714F9C5-1C87-4AF4-AA35-EBFCDD84EB17}">
      <dgm:prSet/>
      <dgm:spPr/>
      <dgm:t>
        <a:bodyPr/>
        <a:lstStyle/>
        <a:p>
          <a:endParaRPr lang="en-US"/>
        </a:p>
      </dgm:t>
    </dgm:pt>
    <dgm:pt modelId="{3A8CE069-0F52-40F5-9A3A-ADA4D1A3BDAC}" type="sibTrans" cxnId="{E714F9C5-1C87-4AF4-AA35-EBFCDD84EB17}">
      <dgm:prSet/>
      <dgm:spPr/>
      <dgm:t>
        <a:bodyPr/>
        <a:lstStyle/>
        <a:p>
          <a:endParaRPr lang="en-US"/>
        </a:p>
      </dgm:t>
    </dgm:pt>
    <dgm:pt modelId="{4D9409FD-F1C4-4676-8FF6-D4A815C38B7F}">
      <dgm:prSet/>
      <dgm:spPr/>
      <dgm:t>
        <a:bodyPr/>
        <a:lstStyle/>
        <a:p>
          <a:pPr rtl="0"/>
          <a:r>
            <a:rPr lang="en-US" b="1" dirty="0" smtClean="0">
              <a:solidFill>
                <a:srgbClr val="FF0000"/>
              </a:solidFill>
            </a:rPr>
            <a:t>Subcutaneous</a:t>
          </a:r>
          <a:endParaRPr lang="en-US" b="1" dirty="0">
            <a:solidFill>
              <a:srgbClr val="FF0000"/>
            </a:solidFill>
          </a:endParaRPr>
        </a:p>
      </dgm:t>
    </dgm:pt>
    <dgm:pt modelId="{826EA411-6C51-43B0-9295-536E1F46EFBB}" type="parTrans" cxnId="{6083F8E5-6CE9-4AF1-9D74-1821848249B4}">
      <dgm:prSet/>
      <dgm:spPr/>
      <dgm:t>
        <a:bodyPr/>
        <a:lstStyle/>
        <a:p>
          <a:endParaRPr lang="en-US"/>
        </a:p>
      </dgm:t>
    </dgm:pt>
    <dgm:pt modelId="{E380FC02-2A82-4C15-8D84-C38A10229B16}" type="sibTrans" cxnId="{6083F8E5-6CE9-4AF1-9D74-1821848249B4}">
      <dgm:prSet/>
      <dgm:spPr/>
      <dgm:t>
        <a:bodyPr/>
        <a:lstStyle/>
        <a:p>
          <a:endParaRPr lang="en-US"/>
        </a:p>
      </dgm:t>
    </dgm:pt>
    <dgm:pt modelId="{E714EC1C-E997-4550-9D8F-E86C3A62C1D7}">
      <dgm:prSet/>
      <dgm:spPr/>
      <dgm:t>
        <a:bodyPr/>
        <a:lstStyle/>
        <a:p>
          <a:pPr rtl="0"/>
          <a:r>
            <a:rPr lang="en-US" dirty="0" smtClean="0">
              <a:solidFill>
                <a:srgbClr val="FF0000"/>
              </a:solidFill>
            </a:rPr>
            <a:t>Systematic and Opportunistic Mycosis</a:t>
          </a:r>
          <a:endParaRPr lang="en-US" dirty="0">
            <a:solidFill>
              <a:srgbClr val="FF0000"/>
            </a:solidFill>
          </a:endParaRPr>
        </a:p>
      </dgm:t>
    </dgm:pt>
    <dgm:pt modelId="{5DE3C3C9-BA4B-4D86-9F2F-1A8C93AC7132}" type="parTrans" cxnId="{4D3A946D-BD08-4974-A30D-3AB8A051BA14}">
      <dgm:prSet/>
      <dgm:spPr/>
      <dgm:t>
        <a:bodyPr/>
        <a:lstStyle/>
        <a:p>
          <a:endParaRPr lang="en-US"/>
        </a:p>
      </dgm:t>
    </dgm:pt>
    <dgm:pt modelId="{33B5A689-D28B-44BC-AC6F-2E379670A91F}" type="sibTrans" cxnId="{4D3A946D-BD08-4974-A30D-3AB8A051BA14}">
      <dgm:prSet/>
      <dgm:spPr/>
      <dgm:t>
        <a:bodyPr/>
        <a:lstStyle/>
        <a:p>
          <a:endParaRPr lang="en-US"/>
        </a:p>
      </dgm:t>
    </dgm:pt>
    <dgm:pt modelId="{CA5D47C3-1FA0-4775-8A85-E1A9DCF95B79}" type="pres">
      <dgm:prSet presAssocID="{E2553201-8BD0-49B6-B112-87148EA9EA25}" presName="hierChild1" presStyleCnt="0">
        <dgm:presLayoutVars>
          <dgm:orgChart val="1"/>
          <dgm:chPref val="1"/>
          <dgm:dir/>
          <dgm:animOne val="branch"/>
          <dgm:animLvl val="lvl"/>
          <dgm:resizeHandles/>
        </dgm:presLayoutVars>
      </dgm:prSet>
      <dgm:spPr/>
      <dgm:t>
        <a:bodyPr/>
        <a:lstStyle/>
        <a:p>
          <a:endParaRPr lang="en-US"/>
        </a:p>
      </dgm:t>
    </dgm:pt>
    <dgm:pt modelId="{50474FF4-5931-4604-B47A-F0D456F4A292}" type="pres">
      <dgm:prSet presAssocID="{A45E8E29-C991-44CF-80A8-E6DB9125E6F3}" presName="hierRoot1" presStyleCnt="0">
        <dgm:presLayoutVars>
          <dgm:hierBranch val="init"/>
        </dgm:presLayoutVars>
      </dgm:prSet>
      <dgm:spPr/>
    </dgm:pt>
    <dgm:pt modelId="{6FE024B8-2405-4D07-A7B7-28DBDDD485AB}" type="pres">
      <dgm:prSet presAssocID="{A45E8E29-C991-44CF-80A8-E6DB9125E6F3}" presName="rootComposite1" presStyleCnt="0"/>
      <dgm:spPr/>
    </dgm:pt>
    <dgm:pt modelId="{A1E4E0CF-2ABF-4B65-A97F-EFA8D25DA580}" type="pres">
      <dgm:prSet presAssocID="{A45E8E29-C991-44CF-80A8-E6DB9125E6F3}" presName="rootText1" presStyleLbl="node0" presStyleIdx="0" presStyleCnt="1">
        <dgm:presLayoutVars>
          <dgm:chPref val="3"/>
        </dgm:presLayoutVars>
      </dgm:prSet>
      <dgm:spPr/>
      <dgm:t>
        <a:bodyPr/>
        <a:lstStyle/>
        <a:p>
          <a:endParaRPr lang="en-US"/>
        </a:p>
      </dgm:t>
    </dgm:pt>
    <dgm:pt modelId="{CD2DE4C0-35C8-4852-82DC-95569177BFC8}" type="pres">
      <dgm:prSet presAssocID="{A45E8E29-C991-44CF-80A8-E6DB9125E6F3}" presName="rootConnector1" presStyleLbl="node1" presStyleIdx="0" presStyleCnt="0"/>
      <dgm:spPr/>
      <dgm:t>
        <a:bodyPr/>
        <a:lstStyle/>
        <a:p>
          <a:endParaRPr lang="en-US"/>
        </a:p>
      </dgm:t>
    </dgm:pt>
    <dgm:pt modelId="{9FBE9620-740E-439A-AA93-E72F6316EE2B}" type="pres">
      <dgm:prSet presAssocID="{A45E8E29-C991-44CF-80A8-E6DB9125E6F3}" presName="hierChild2" presStyleCnt="0"/>
      <dgm:spPr/>
    </dgm:pt>
    <dgm:pt modelId="{951CF8D9-2E99-4706-A3A4-88D4607A9453}" type="pres">
      <dgm:prSet presAssocID="{CE29458F-FA40-4F94-A66D-5CCC61AE7360}" presName="Name37" presStyleLbl="parChTrans1D2" presStyleIdx="0" presStyleCnt="3"/>
      <dgm:spPr/>
      <dgm:t>
        <a:bodyPr/>
        <a:lstStyle/>
        <a:p>
          <a:endParaRPr lang="en-US"/>
        </a:p>
      </dgm:t>
    </dgm:pt>
    <dgm:pt modelId="{653E02BB-182C-473C-859E-92EE0098CCF8}" type="pres">
      <dgm:prSet presAssocID="{D19CAF90-97EB-4A8F-A76B-8B113948E385}" presName="hierRoot2" presStyleCnt="0">
        <dgm:presLayoutVars>
          <dgm:hierBranch val="init"/>
        </dgm:presLayoutVars>
      </dgm:prSet>
      <dgm:spPr/>
    </dgm:pt>
    <dgm:pt modelId="{3DA5853D-512A-4D3C-BBE7-AC3FD4DD603D}" type="pres">
      <dgm:prSet presAssocID="{D19CAF90-97EB-4A8F-A76B-8B113948E385}" presName="rootComposite" presStyleCnt="0"/>
      <dgm:spPr/>
    </dgm:pt>
    <dgm:pt modelId="{51064E0C-860B-4C8E-A10B-BFB326E1F5E5}" type="pres">
      <dgm:prSet presAssocID="{D19CAF90-97EB-4A8F-A76B-8B113948E385}" presName="rootText" presStyleLbl="node2" presStyleIdx="0" presStyleCnt="3">
        <dgm:presLayoutVars>
          <dgm:chPref val="3"/>
        </dgm:presLayoutVars>
      </dgm:prSet>
      <dgm:spPr/>
      <dgm:t>
        <a:bodyPr/>
        <a:lstStyle/>
        <a:p>
          <a:endParaRPr lang="en-US"/>
        </a:p>
      </dgm:t>
    </dgm:pt>
    <dgm:pt modelId="{0A059C82-DD7D-47A6-B7DA-DC8AED5E9977}" type="pres">
      <dgm:prSet presAssocID="{D19CAF90-97EB-4A8F-A76B-8B113948E385}" presName="rootConnector" presStyleLbl="node2" presStyleIdx="0" presStyleCnt="3"/>
      <dgm:spPr/>
      <dgm:t>
        <a:bodyPr/>
        <a:lstStyle/>
        <a:p>
          <a:endParaRPr lang="en-US"/>
        </a:p>
      </dgm:t>
    </dgm:pt>
    <dgm:pt modelId="{8BA59ABF-7027-4494-A50E-98FE839E37C9}" type="pres">
      <dgm:prSet presAssocID="{D19CAF90-97EB-4A8F-A76B-8B113948E385}" presName="hierChild4" presStyleCnt="0"/>
      <dgm:spPr/>
    </dgm:pt>
    <dgm:pt modelId="{D118E42A-CC3A-4661-96FC-B3B8DD39C788}" type="pres">
      <dgm:prSet presAssocID="{D19CAF90-97EB-4A8F-A76B-8B113948E385}" presName="hierChild5" presStyleCnt="0"/>
      <dgm:spPr/>
    </dgm:pt>
    <dgm:pt modelId="{804133FA-2E34-404F-972F-3B7CA6709521}" type="pres">
      <dgm:prSet presAssocID="{826EA411-6C51-43B0-9295-536E1F46EFBB}" presName="Name37" presStyleLbl="parChTrans1D2" presStyleIdx="1" presStyleCnt="3"/>
      <dgm:spPr/>
      <dgm:t>
        <a:bodyPr/>
        <a:lstStyle/>
        <a:p>
          <a:endParaRPr lang="en-US"/>
        </a:p>
      </dgm:t>
    </dgm:pt>
    <dgm:pt modelId="{B67A1FBE-0833-4658-9478-DC32AF65B284}" type="pres">
      <dgm:prSet presAssocID="{4D9409FD-F1C4-4676-8FF6-D4A815C38B7F}" presName="hierRoot2" presStyleCnt="0">
        <dgm:presLayoutVars>
          <dgm:hierBranch val="init"/>
        </dgm:presLayoutVars>
      </dgm:prSet>
      <dgm:spPr/>
    </dgm:pt>
    <dgm:pt modelId="{4DD1C539-C120-4C87-9B05-545807CB2FAE}" type="pres">
      <dgm:prSet presAssocID="{4D9409FD-F1C4-4676-8FF6-D4A815C38B7F}" presName="rootComposite" presStyleCnt="0"/>
      <dgm:spPr/>
    </dgm:pt>
    <dgm:pt modelId="{A853708F-D1DB-47C7-B252-E47CD2340109}" type="pres">
      <dgm:prSet presAssocID="{4D9409FD-F1C4-4676-8FF6-D4A815C38B7F}" presName="rootText" presStyleLbl="node2" presStyleIdx="1" presStyleCnt="3">
        <dgm:presLayoutVars>
          <dgm:chPref val="3"/>
        </dgm:presLayoutVars>
      </dgm:prSet>
      <dgm:spPr/>
      <dgm:t>
        <a:bodyPr/>
        <a:lstStyle/>
        <a:p>
          <a:endParaRPr lang="en-US"/>
        </a:p>
      </dgm:t>
    </dgm:pt>
    <dgm:pt modelId="{B7A22786-8EE9-41FA-8A8B-DD3260AB6A00}" type="pres">
      <dgm:prSet presAssocID="{4D9409FD-F1C4-4676-8FF6-D4A815C38B7F}" presName="rootConnector" presStyleLbl="node2" presStyleIdx="1" presStyleCnt="3"/>
      <dgm:spPr/>
      <dgm:t>
        <a:bodyPr/>
        <a:lstStyle/>
        <a:p>
          <a:endParaRPr lang="en-US"/>
        </a:p>
      </dgm:t>
    </dgm:pt>
    <dgm:pt modelId="{A622461A-6D5D-42ED-AF90-51A705AD0F0F}" type="pres">
      <dgm:prSet presAssocID="{4D9409FD-F1C4-4676-8FF6-D4A815C38B7F}" presName="hierChild4" presStyleCnt="0"/>
      <dgm:spPr/>
    </dgm:pt>
    <dgm:pt modelId="{34E1EFAD-D84E-4B8C-98C7-92CDB71ECBB1}" type="pres">
      <dgm:prSet presAssocID="{4D9409FD-F1C4-4676-8FF6-D4A815C38B7F}" presName="hierChild5" presStyleCnt="0"/>
      <dgm:spPr/>
    </dgm:pt>
    <dgm:pt modelId="{70BC28B4-FB40-4C75-A570-719DD9ACAC08}" type="pres">
      <dgm:prSet presAssocID="{5DE3C3C9-BA4B-4D86-9F2F-1A8C93AC7132}" presName="Name37" presStyleLbl="parChTrans1D2" presStyleIdx="2" presStyleCnt="3"/>
      <dgm:spPr/>
      <dgm:t>
        <a:bodyPr/>
        <a:lstStyle/>
        <a:p>
          <a:endParaRPr lang="en-US"/>
        </a:p>
      </dgm:t>
    </dgm:pt>
    <dgm:pt modelId="{960BBB0E-E628-4BDB-84C2-50999B811B64}" type="pres">
      <dgm:prSet presAssocID="{E714EC1C-E997-4550-9D8F-E86C3A62C1D7}" presName="hierRoot2" presStyleCnt="0">
        <dgm:presLayoutVars>
          <dgm:hierBranch val="init"/>
        </dgm:presLayoutVars>
      </dgm:prSet>
      <dgm:spPr/>
    </dgm:pt>
    <dgm:pt modelId="{E2A2615F-70F6-4225-8303-335F90410A08}" type="pres">
      <dgm:prSet presAssocID="{E714EC1C-E997-4550-9D8F-E86C3A62C1D7}" presName="rootComposite" presStyleCnt="0"/>
      <dgm:spPr/>
    </dgm:pt>
    <dgm:pt modelId="{7C840D62-6A3F-461F-B44D-D34B82145FC3}" type="pres">
      <dgm:prSet presAssocID="{E714EC1C-E997-4550-9D8F-E86C3A62C1D7}" presName="rootText" presStyleLbl="node2" presStyleIdx="2" presStyleCnt="3">
        <dgm:presLayoutVars>
          <dgm:chPref val="3"/>
        </dgm:presLayoutVars>
      </dgm:prSet>
      <dgm:spPr/>
      <dgm:t>
        <a:bodyPr/>
        <a:lstStyle/>
        <a:p>
          <a:endParaRPr lang="en-US"/>
        </a:p>
      </dgm:t>
    </dgm:pt>
    <dgm:pt modelId="{4AF8A7F8-720F-4412-B271-6A0D49135BA2}" type="pres">
      <dgm:prSet presAssocID="{E714EC1C-E997-4550-9D8F-E86C3A62C1D7}" presName="rootConnector" presStyleLbl="node2" presStyleIdx="2" presStyleCnt="3"/>
      <dgm:spPr/>
      <dgm:t>
        <a:bodyPr/>
        <a:lstStyle/>
        <a:p>
          <a:endParaRPr lang="en-US"/>
        </a:p>
      </dgm:t>
    </dgm:pt>
    <dgm:pt modelId="{E347572B-9DAC-488D-B450-1572876DB845}" type="pres">
      <dgm:prSet presAssocID="{E714EC1C-E997-4550-9D8F-E86C3A62C1D7}" presName="hierChild4" presStyleCnt="0"/>
      <dgm:spPr/>
    </dgm:pt>
    <dgm:pt modelId="{45B8E450-3034-44A5-AB3E-F146A9AD5912}" type="pres">
      <dgm:prSet presAssocID="{E714EC1C-E997-4550-9D8F-E86C3A62C1D7}" presName="hierChild5" presStyleCnt="0"/>
      <dgm:spPr/>
    </dgm:pt>
    <dgm:pt modelId="{A9C47EAB-30F4-4C25-A536-91A195CBF65B}" type="pres">
      <dgm:prSet presAssocID="{A45E8E29-C991-44CF-80A8-E6DB9125E6F3}" presName="hierChild3" presStyleCnt="0"/>
      <dgm:spPr/>
    </dgm:pt>
  </dgm:ptLst>
  <dgm:cxnLst>
    <dgm:cxn modelId="{BC18D9D4-94B9-43AA-869A-746C390AF46D}" type="presOf" srcId="{4D9409FD-F1C4-4676-8FF6-D4A815C38B7F}" destId="{B7A22786-8EE9-41FA-8A8B-DD3260AB6A00}" srcOrd="1" destOrd="0" presId="urn:microsoft.com/office/officeart/2005/8/layout/orgChart1"/>
    <dgm:cxn modelId="{6083F8E5-6CE9-4AF1-9D74-1821848249B4}" srcId="{A45E8E29-C991-44CF-80A8-E6DB9125E6F3}" destId="{4D9409FD-F1C4-4676-8FF6-D4A815C38B7F}" srcOrd="1" destOrd="0" parTransId="{826EA411-6C51-43B0-9295-536E1F46EFBB}" sibTransId="{E380FC02-2A82-4C15-8D84-C38A10229B16}"/>
    <dgm:cxn modelId="{78DAB81A-1E06-457F-85EC-6201A7515F06}" type="presOf" srcId="{A45E8E29-C991-44CF-80A8-E6DB9125E6F3}" destId="{A1E4E0CF-2ABF-4B65-A97F-EFA8D25DA580}" srcOrd="0" destOrd="0" presId="urn:microsoft.com/office/officeart/2005/8/layout/orgChart1"/>
    <dgm:cxn modelId="{0C483338-E28B-4B00-8716-10A4C2037F36}" type="presOf" srcId="{E714EC1C-E997-4550-9D8F-E86C3A62C1D7}" destId="{4AF8A7F8-720F-4412-B271-6A0D49135BA2}" srcOrd="1" destOrd="0" presId="urn:microsoft.com/office/officeart/2005/8/layout/orgChart1"/>
    <dgm:cxn modelId="{CDFBCBB5-F869-4972-9B24-2E0A5ED305E8}" type="presOf" srcId="{E2553201-8BD0-49B6-B112-87148EA9EA25}" destId="{CA5D47C3-1FA0-4775-8A85-E1A9DCF95B79}" srcOrd="0" destOrd="0" presId="urn:microsoft.com/office/officeart/2005/8/layout/orgChart1"/>
    <dgm:cxn modelId="{90FBFDD3-7BAE-4D5D-9DF5-BB1BEAAD2368}" type="presOf" srcId="{E714EC1C-E997-4550-9D8F-E86C3A62C1D7}" destId="{7C840D62-6A3F-461F-B44D-D34B82145FC3}" srcOrd="0" destOrd="0" presId="urn:microsoft.com/office/officeart/2005/8/layout/orgChart1"/>
    <dgm:cxn modelId="{79ADC903-77BF-4896-95A5-327CBB4DBD92}" type="presOf" srcId="{5DE3C3C9-BA4B-4D86-9F2F-1A8C93AC7132}" destId="{70BC28B4-FB40-4C75-A570-719DD9ACAC08}" srcOrd="0" destOrd="0" presId="urn:microsoft.com/office/officeart/2005/8/layout/orgChart1"/>
    <dgm:cxn modelId="{4D3A946D-BD08-4974-A30D-3AB8A051BA14}" srcId="{A45E8E29-C991-44CF-80A8-E6DB9125E6F3}" destId="{E714EC1C-E997-4550-9D8F-E86C3A62C1D7}" srcOrd="2" destOrd="0" parTransId="{5DE3C3C9-BA4B-4D86-9F2F-1A8C93AC7132}" sibTransId="{33B5A689-D28B-44BC-AC6F-2E379670A91F}"/>
    <dgm:cxn modelId="{D6DA1555-A94F-4E09-9F77-6B8B65E6ADA8}" srcId="{E2553201-8BD0-49B6-B112-87148EA9EA25}" destId="{A45E8E29-C991-44CF-80A8-E6DB9125E6F3}" srcOrd="0" destOrd="0" parTransId="{AE69AE4C-7832-496E-B6B8-A86656094959}" sibTransId="{D2570011-9B2F-4353-BA3F-93B146A3D56B}"/>
    <dgm:cxn modelId="{E714F9C5-1C87-4AF4-AA35-EBFCDD84EB17}" srcId="{A45E8E29-C991-44CF-80A8-E6DB9125E6F3}" destId="{D19CAF90-97EB-4A8F-A76B-8B113948E385}" srcOrd="0" destOrd="0" parTransId="{CE29458F-FA40-4F94-A66D-5CCC61AE7360}" sibTransId="{3A8CE069-0F52-40F5-9A3A-ADA4D1A3BDAC}"/>
    <dgm:cxn modelId="{F73762D3-262E-42C1-9BDA-EFC1864FD41A}" type="presOf" srcId="{4D9409FD-F1C4-4676-8FF6-D4A815C38B7F}" destId="{A853708F-D1DB-47C7-B252-E47CD2340109}" srcOrd="0" destOrd="0" presId="urn:microsoft.com/office/officeart/2005/8/layout/orgChart1"/>
    <dgm:cxn modelId="{6D39C648-0EDB-4A04-B1F1-4122071C590E}" type="presOf" srcId="{D19CAF90-97EB-4A8F-A76B-8B113948E385}" destId="{51064E0C-860B-4C8E-A10B-BFB326E1F5E5}" srcOrd="0" destOrd="0" presId="urn:microsoft.com/office/officeart/2005/8/layout/orgChart1"/>
    <dgm:cxn modelId="{DE024962-FA6F-4B7D-BAD5-F70B7384EE10}" type="presOf" srcId="{CE29458F-FA40-4F94-A66D-5CCC61AE7360}" destId="{951CF8D9-2E99-4706-A3A4-88D4607A9453}" srcOrd="0" destOrd="0" presId="urn:microsoft.com/office/officeart/2005/8/layout/orgChart1"/>
    <dgm:cxn modelId="{480F5EA8-3A47-4C79-B020-264A167115E0}" type="presOf" srcId="{826EA411-6C51-43B0-9295-536E1F46EFBB}" destId="{804133FA-2E34-404F-972F-3B7CA6709521}" srcOrd="0" destOrd="0" presId="urn:microsoft.com/office/officeart/2005/8/layout/orgChart1"/>
    <dgm:cxn modelId="{361690C7-93CB-48D4-80E5-777810910650}" type="presOf" srcId="{A45E8E29-C991-44CF-80A8-E6DB9125E6F3}" destId="{CD2DE4C0-35C8-4852-82DC-95569177BFC8}" srcOrd="1" destOrd="0" presId="urn:microsoft.com/office/officeart/2005/8/layout/orgChart1"/>
    <dgm:cxn modelId="{1DFE8940-530D-4B27-AD7E-99B63D796329}" type="presOf" srcId="{D19CAF90-97EB-4A8F-A76B-8B113948E385}" destId="{0A059C82-DD7D-47A6-B7DA-DC8AED5E9977}" srcOrd="1" destOrd="0" presId="urn:microsoft.com/office/officeart/2005/8/layout/orgChart1"/>
    <dgm:cxn modelId="{317E004A-7F02-4D0F-9F89-7A42C948B250}" type="presParOf" srcId="{CA5D47C3-1FA0-4775-8A85-E1A9DCF95B79}" destId="{50474FF4-5931-4604-B47A-F0D456F4A292}" srcOrd="0" destOrd="0" presId="urn:microsoft.com/office/officeart/2005/8/layout/orgChart1"/>
    <dgm:cxn modelId="{44434015-3410-4E85-99F8-85D93562DA39}" type="presParOf" srcId="{50474FF4-5931-4604-B47A-F0D456F4A292}" destId="{6FE024B8-2405-4D07-A7B7-28DBDDD485AB}" srcOrd="0" destOrd="0" presId="urn:microsoft.com/office/officeart/2005/8/layout/orgChart1"/>
    <dgm:cxn modelId="{23C05C57-621E-4532-B22E-04A50485B1EA}" type="presParOf" srcId="{6FE024B8-2405-4D07-A7B7-28DBDDD485AB}" destId="{A1E4E0CF-2ABF-4B65-A97F-EFA8D25DA580}" srcOrd="0" destOrd="0" presId="urn:microsoft.com/office/officeart/2005/8/layout/orgChart1"/>
    <dgm:cxn modelId="{0DC5B942-71CE-40D0-AB89-A3B959EFDF0E}" type="presParOf" srcId="{6FE024B8-2405-4D07-A7B7-28DBDDD485AB}" destId="{CD2DE4C0-35C8-4852-82DC-95569177BFC8}" srcOrd="1" destOrd="0" presId="urn:microsoft.com/office/officeart/2005/8/layout/orgChart1"/>
    <dgm:cxn modelId="{9371C491-6B8F-4F17-9251-4C2347EDC35F}" type="presParOf" srcId="{50474FF4-5931-4604-B47A-F0D456F4A292}" destId="{9FBE9620-740E-439A-AA93-E72F6316EE2B}" srcOrd="1" destOrd="0" presId="urn:microsoft.com/office/officeart/2005/8/layout/orgChart1"/>
    <dgm:cxn modelId="{BA192B3E-F90E-4D25-B73F-763D03B251FC}" type="presParOf" srcId="{9FBE9620-740E-439A-AA93-E72F6316EE2B}" destId="{951CF8D9-2E99-4706-A3A4-88D4607A9453}" srcOrd="0" destOrd="0" presId="urn:microsoft.com/office/officeart/2005/8/layout/orgChart1"/>
    <dgm:cxn modelId="{CF68F94B-4F31-46F0-8906-24D2BB98168C}" type="presParOf" srcId="{9FBE9620-740E-439A-AA93-E72F6316EE2B}" destId="{653E02BB-182C-473C-859E-92EE0098CCF8}" srcOrd="1" destOrd="0" presId="urn:microsoft.com/office/officeart/2005/8/layout/orgChart1"/>
    <dgm:cxn modelId="{4D9A3172-5FCE-44FD-AE5E-7EF729E6AF5D}" type="presParOf" srcId="{653E02BB-182C-473C-859E-92EE0098CCF8}" destId="{3DA5853D-512A-4D3C-BBE7-AC3FD4DD603D}" srcOrd="0" destOrd="0" presId="urn:microsoft.com/office/officeart/2005/8/layout/orgChart1"/>
    <dgm:cxn modelId="{BE45060B-4BCD-41DF-B93B-25CE2F0664A0}" type="presParOf" srcId="{3DA5853D-512A-4D3C-BBE7-AC3FD4DD603D}" destId="{51064E0C-860B-4C8E-A10B-BFB326E1F5E5}" srcOrd="0" destOrd="0" presId="urn:microsoft.com/office/officeart/2005/8/layout/orgChart1"/>
    <dgm:cxn modelId="{DD8219F0-0D30-4FB9-99DD-5A7B8BF3C5AD}" type="presParOf" srcId="{3DA5853D-512A-4D3C-BBE7-AC3FD4DD603D}" destId="{0A059C82-DD7D-47A6-B7DA-DC8AED5E9977}" srcOrd="1" destOrd="0" presId="urn:microsoft.com/office/officeart/2005/8/layout/orgChart1"/>
    <dgm:cxn modelId="{E8C77275-80FA-4136-A8F0-A89210E4E307}" type="presParOf" srcId="{653E02BB-182C-473C-859E-92EE0098CCF8}" destId="{8BA59ABF-7027-4494-A50E-98FE839E37C9}" srcOrd="1" destOrd="0" presId="urn:microsoft.com/office/officeart/2005/8/layout/orgChart1"/>
    <dgm:cxn modelId="{79B46F57-85D7-4334-8171-47D46559156C}" type="presParOf" srcId="{653E02BB-182C-473C-859E-92EE0098CCF8}" destId="{D118E42A-CC3A-4661-96FC-B3B8DD39C788}" srcOrd="2" destOrd="0" presId="urn:microsoft.com/office/officeart/2005/8/layout/orgChart1"/>
    <dgm:cxn modelId="{56B42FE9-0153-4B0F-9189-DF5EF58F21A3}" type="presParOf" srcId="{9FBE9620-740E-439A-AA93-E72F6316EE2B}" destId="{804133FA-2E34-404F-972F-3B7CA6709521}" srcOrd="2" destOrd="0" presId="urn:microsoft.com/office/officeart/2005/8/layout/orgChart1"/>
    <dgm:cxn modelId="{F6EE87EC-FF9C-4823-8386-9B75371391B5}" type="presParOf" srcId="{9FBE9620-740E-439A-AA93-E72F6316EE2B}" destId="{B67A1FBE-0833-4658-9478-DC32AF65B284}" srcOrd="3" destOrd="0" presId="urn:microsoft.com/office/officeart/2005/8/layout/orgChart1"/>
    <dgm:cxn modelId="{0C9FF818-CE3A-4CD6-B39F-D78826B09BB6}" type="presParOf" srcId="{B67A1FBE-0833-4658-9478-DC32AF65B284}" destId="{4DD1C539-C120-4C87-9B05-545807CB2FAE}" srcOrd="0" destOrd="0" presId="urn:microsoft.com/office/officeart/2005/8/layout/orgChart1"/>
    <dgm:cxn modelId="{4A1D9D99-F74C-4975-BEE2-E4B690DD8BBB}" type="presParOf" srcId="{4DD1C539-C120-4C87-9B05-545807CB2FAE}" destId="{A853708F-D1DB-47C7-B252-E47CD2340109}" srcOrd="0" destOrd="0" presId="urn:microsoft.com/office/officeart/2005/8/layout/orgChart1"/>
    <dgm:cxn modelId="{360C393B-DE8A-487F-BFB0-679B1786E48F}" type="presParOf" srcId="{4DD1C539-C120-4C87-9B05-545807CB2FAE}" destId="{B7A22786-8EE9-41FA-8A8B-DD3260AB6A00}" srcOrd="1" destOrd="0" presId="urn:microsoft.com/office/officeart/2005/8/layout/orgChart1"/>
    <dgm:cxn modelId="{060AF380-22CF-4E9A-87C0-B25D8C206467}" type="presParOf" srcId="{B67A1FBE-0833-4658-9478-DC32AF65B284}" destId="{A622461A-6D5D-42ED-AF90-51A705AD0F0F}" srcOrd="1" destOrd="0" presId="urn:microsoft.com/office/officeart/2005/8/layout/orgChart1"/>
    <dgm:cxn modelId="{AF4CEF4D-40C6-4950-A5A4-085E244A4ED7}" type="presParOf" srcId="{B67A1FBE-0833-4658-9478-DC32AF65B284}" destId="{34E1EFAD-D84E-4B8C-98C7-92CDB71ECBB1}" srcOrd="2" destOrd="0" presId="urn:microsoft.com/office/officeart/2005/8/layout/orgChart1"/>
    <dgm:cxn modelId="{0649C97D-9BFA-4D2D-A7D8-9C62286AB7CC}" type="presParOf" srcId="{9FBE9620-740E-439A-AA93-E72F6316EE2B}" destId="{70BC28B4-FB40-4C75-A570-719DD9ACAC08}" srcOrd="4" destOrd="0" presId="urn:microsoft.com/office/officeart/2005/8/layout/orgChart1"/>
    <dgm:cxn modelId="{C34BDABE-E318-4703-9AE9-CC0988046B78}" type="presParOf" srcId="{9FBE9620-740E-439A-AA93-E72F6316EE2B}" destId="{960BBB0E-E628-4BDB-84C2-50999B811B64}" srcOrd="5" destOrd="0" presId="urn:microsoft.com/office/officeart/2005/8/layout/orgChart1"/>
    <dgm:cxn modelId="{F380D139-81A8-4F59-92E4-50B8C1F68BAC}" type="presParOf" srcId="{960BBB0E-E628-4BDB-84C2-50999B811B64}" destId="{E2A2615F-70F6-4225-8303-335F90410A08}" srcOrd="0" destOrd="0" presId="urn:microsoft.com/office/officeart/2005/8/layout/orgChart1"/>
    <dgm:cxn modelId="{1FCC9654-3314-409C-A0FE-05F45FF3615F}" type="presParOf" srcId="{E2A2615F-70F6-4225-8303-335F90410A08}" destId="{7C840D62-6A3F-461F-B44D-D34B82145FC3}" srcOrd="0" destOrd="0" presId="urn:microsoft.com/office/officeart/2005/8/layout/orgChart1"/>
    <dgm:cxn modelId="{88B4E852-CF25-4A66-B7B6-B83439C83853}" type="presParOf" srcId="{E2A2615F-70F6-4225-8303-335F90410A08}" destId="{4AF8A7F8-720F-4412-B271-6A0D49135BA2}" srcOrd="1" destOrd="0" presId="urn:microsoft.com/office/officeart/2005/8/layout/orgChart1"/>
    <dgm:cxn modelId="{1BC0638B-4A85-4348-A438-F4D6064FA31A}" type="presParOf" srcId="{960BBB0E-E628-4BDB-84C2-50999B811B64}" destId="{E347572B-9DAC-488D-B450-1572876DB845}" srcOrd="1" destOrd="0" presId="urn:microsoft.com/office/officeart/2005/8/layout/orgChart1"/>
    <dgm:cxn modelId="{E5D1E6E9-3A1F-4FD7-A3D1-8F3F0F610400}" type="presParOf" srcId="{960BBB0E-E628-4BDB-84C2-50999B811B64}" destId="{45B8E450-3034-44A5-AB3E-F146A9AD5912}" srcOrd="2" destOrd="0" presId="urn:microsoft.com/office/officeart/2005/8/layout/orgChart1"/>
    <dgm:cxn modelId="{13499475-C605-4FF4-864C-B2629E4849C2}" type="presParOf" srcId="{50474FF4-5931-4604-B47A-F0D456F4A292}" destId="{A9C47EAB-30F4-4C25-A536-91A195CBF65B}"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9BFCEB-795E-42E1-98F3-3E60B6A6DA27}"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BFCEB-795E-42E1-98F3-3E60B6A6DA27}"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BFCEB-795E-42E1-98F3-3E60B6A6DA27}"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BFCEB-795E-42E1-98F3-3E60B6A6DA27}"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BFCEB-795E-42E1-98F3-3E60B6A6DA27}"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9BFCEB-795E-42E1-98F3-3E60B6A6DA27}"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9BFCEB-795E-42E1-98F3-3E60B6A6DA27}"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9BFCEB-795E-42E1-98F3-3E60B6A6DA27}"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BFCEB-795E-42E1-98F3-3E60B6A6DA27}"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BFCEB-795E-42E1-98F3-3E60B6A6DA27}"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BFCEB-795E-42E1-98F3-3E60B6A6DA27}"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CB064-6F56-40A9-8D9C-1B5DC01E68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BFCEB-795E-42E1-98F3-3E60B6A6DA27}" type="datetimeFigureOut">
              <a:rPr lang="en-US" smtClean="0"/>
              <a:pPr/>
              <a:t>9/9/2020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CB064-6F56-40A9-8D9C-1B5DC01E68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048000"/>
          </a:xfrm>
          <a:ln/>
        </p:spPr>
        <p:style>
          <a:lnRef idx="0">
            <a:schemeClr val="accent4"/>
          </a:lnRef>
          <a:fillRef idx="3">
            <a:schemeClr val="accent4"/>
          </a:fillRef>
          <a:effectRef idx="3">
            <a:schemeClr val="accent4"/>
          </a:effectRef>
          <a:fontRef idx="minor">
            <a:schemeClr val="lt1"/>
          </a:fontRef>
        </p:style>
        <p:txBody>
          <a:bodyPr>
            <a:normAutofit/>
          </a:bodyPr>
          <a:lstStyle/>
          <a:p>
            <a:r>
              <a:rPr lang="en-US" sz="3600" b="1" dirty="0" smtClean="0">
                <a:latin typeface="Arial" pitchFamily="34" charset="0"/>
                <a:cs typeface="Arial" pitchFamily="34" charset="0"/>
              </a:rPr>
              <a:t>Unit III: Overview of Medical Mycology</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Important Fungal Diseases – Superficial, Subcutaneous, Systematic and Opportunistic Mycosis</a:t>
            </a:r>
            <a:endParaRPr lang="en-US" sz="3600" b="1" dirty="0">
              <a:latin typeface="Arial" pitchFamily="34" charset="0"/>
              <a:cs typeface="Arial" pitchFamily="34" charset="0"/>
            </a:endParaRPr>
          </a:p>
        </p:txBody>
      </p:sp>
      <p:sp>
        <p:nvSpPr>
          <p:cNvPr id="3" name="Subtitle 2"/>
          <p:cNvSpPr>
            <a:spLocks noGrp="1"/>
          </p:cNvSpPr>
          <p:nvPr>
            <p:ph type="subTitle" idx="1"/>
          </p:nvPr>
        </p:nvSpPr>
        <p:spPr>
          <a:xfrm>
            <a:off x="3810000" y="4953000"/>
            <a:ext cx="5257800" cy="1676400"/>
          </a:xfrm>
        </p:spPr>
        <p:txBody>
          <a:bodyPr>
            <a:normAutofit fontScale="70000" lnSpcReduction="20000"/>
          </a:bodyPr>
          <a:lstStyle/>
          <a:p>
            <a:r>
              <a:rPr lang="en-US" dirty="0" err="1" smtClean="0"/>
              <a:t>Sweta</a:t>
            </a:r>
            <a:r>
              <a:rPr lang="en-US" dirty="0" smtClean="0"/>
              <a:t> </a:t>
            </a:r>
            <a:r>
              <a:rPr lang="en-US" dirty="0" err="1" smtClean="0"/>
              <a:t>Sushmita</a:t>
            </a:r>
            <a:r>
              <a:rPr lang="en-US" dirty="0" smtClean="0"/>
              <a:t> </a:t>
            </a:r>
            <a:r>
              <a:rPr lang="en-US" dirty="0" err="1" smtClean="0"/>
              <a:t>Tigga</a:t>
            </a:r>
            <a:endParaRPr lang="en-US" dirty="0" smtClean="0"/>
          </a:p>
          <a:p>
            <a:r>
              <a:rPr lang="en-US" dirty="0" smtClean="0"/>
              <a:t>Department of Microbiology</a:t>
            </a:r>
          </a:p>
          <a:p>
            <a:r>
              <a:rPr lang="en-US" dirty="0" smtClean="0"/>
              <a:t>DSPMU, Ranchi.</a:t>
            </a:r>
          </a:p>
          <a:p>
            <a:r>
              <a:rPr lang="en-US" dirty="0" smtClean="0"/>
              <a:t>Lecture- </a:t>
            </a:r>
            <a:r>
              <a:rPr lang="en-US" dirty="0" err="1" smtClean="0"/>
              <a:t>M.Sc</a:t>
            </a:r>
            <a:r>
              <a:rPr lang="en-US" dirty="0" smtClean="0"/>
              <a:t> Microbiology Semester III</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Subcutaneous mycoses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b="1" dirty="0" smtClean="0">
                <a:solidFill>
                  <a:srgbClr val="FF0000"/>
                </a:solidFill>
              </a:rPr>
              <a:t>Subcutaneous mycoses </a:t>
            </a:r>
            <a:r>
              <a:rPr lang="en-US" dirty="0" smtClean="0"/>
              <a:t>that </a:t>
            </a:r>
            <a:r>
              <a:rPr lang="en-US" dirty="0" smtClean="0">
                <a:solidFill>
                  <a:srgbClr val="FF0000"/>
                </a:solidFill>
              </a:rPr>
              <a:t>penetrate</a:t>
            </a:r>
            <a:r>
              <a:rPr lang="en-US" dirty="0" smtClean="0"/>
              <a:t> the </a:t>
            </a:r>
            <a:r>
              <a:rPr lang="en-US" dirty="0" smtClean="0">
                <a:solidFill>
                  <a:srgbClr val="FF0000"/>
                </a:solidFill>
              </a:rPr>
              <a:t>epidermis</a:t>
            </a:r>
            <a:r>
              <a:rPr lang="en-US" dirty="0" smtClean="0"/>
              <a:t> and the </a:t>
            </a:r>
            <a:r>
              <a:rPr lang="en-US" dirty="0" smtClean="0">
                <a:solidFill>
                  <a:srgbClr val="FF0000"/>
                </a:solidFill>
              </a:rPr>
              <a:t>dermis</a:t>
            </a:r>
            <a:r>
              <a:rPr lang="en-US" dirty="0" smtClean="0"/>
              <a:t> to </a:t>
            </a:r>
            <a:r>
              <a:rPr lang="en-US" dirty="0" smtClean="0">
                <a:solidFill>
                  <a:srgbClr val="FF0000"/>
                </a:solidFill>
              </a:rPr>
              <a:t>infect deeper tissues</a:t>
            </a:r>
            <a:r>
              <a:rPr lang="en-US" dirty="0" smtClean="0"/>
              <a:t>. </a:t>
            </a:r>
          </a:p>
          <a:p>
            <a:pPr algn="just">
              <a:buNone/>
            </a:pPr>
            <a:r>
              <a:rPr lang="en-US" dirty="0" smtClean="0"/>
              <a:t> Subcutaneous mycoses are fungal infections of deeper layers of skin than those of the superficial mycoses</a:t>
            </a:r>
          </a:p>
          <a:p>
            <a:pPr algn="just">
              <a:buNone/>
            </a:pPr>
            <a:r>
              <a:rPr lang="en-US" dirty="0" smtClean="0"/>
              <a:t>Treatment- </a:t>
            </a:r>
            <a:r>
              <a:rPr lang="en-US" dirty="0" smtClean="0">
                <a:solidFill>
                  <a:srgbClr val="FF0000"/>
                </a:solidFill>
              </a:rPr>
              <a:t>Both </a:t>
            </a:r>
            <a:r>
              <a:rPr lang="en-US" dirty="0" err="1" smtClean="0">
                <a:solidFill>
                  <a:srgbClr val="FF0000"/>
                </a:solidFill>
              </a:rPr>
              <a:t>sporotrichosis</a:t>
            </a:r>
            <a:r>
              <a:rPr lang="en-US" dirty="0" smtClean="0">
                <a:solidFill>
                  <a:srgbClr val="FF0000"/>
                </a:solidFill>
              </a:rPr>
              <a:t> and </a:t>
            </a:r>
            <a:r>
              <a:rPr lang="en-US" dirty="0" err="1" smtClean="0">
                <a:solidFill>
                  <a:srgbClr val="FF0000"/>
                </a:solidFill>
              </a:rPr>
              <a:t>chromoblastomycosis</a:t>
            </a:r>
            <a:r>
              <a:rPr lang="en-US" dirty="0" smtClean="0">
                <a:solidFill>
                  <a:srgbClr val="FF0000"/>
                </a:solidFill>
              </a:rPr>
              <a:t> can be treated with oral administration of azoles.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Subcutaneous mycoses</a:t>
            </a:r>
            <a:endParaRPr lang="en-US" dirty="0"/>
          </a:p>
        </p:txBody>
      </p:sp>
      <p:sp>
        <p:nvSpPr>
          <p:cNvPr id="3" name="Content Placeholder 2"/>
          <p:cNvSpPr>
            <a:spLocks noGrp="1"/>
          </p:cNvSpPr>
          <p:nvPr>
            <p:ph idx="1"/>
          </p:nvPr>
        </p:nvSpPr>
        <p:spPr/>
        <p:txBody>
          <a:bodyPr/>
          <a:lstStyle/>
          <a:p>
            <a:pPr>
              <a:buNone/>
            </a:pPr>
            <a:r>
              <a:rPr lang="en-US" b="1" i="1" dirty="0" smtClean="0">
                <a:solidFill>
                  <a:srgbClr val="FF0000"/>
                </a:solidFill>
              </a:rPr>
              <a:t> </a:t>
            </a:r>
            <a:endParaRPr lang="en-US" dirty="0">
              <a:solidFill>
                <a:srgbClr val="FF0000"/>
              </a:solidFill>
            </a:endParaRPr>
          </a:p>
        </p:txBody>
      </p:sp>
      <p:pic>
        <p:nvPicPr>
          <p:cNvPr id="4" name="Picture 3"/>
          <p:cNvPicPr/>
          <p:nvPr/>
        </p:nvPicPr>
        <p:blipFill>
          <a:blip r:embed="rId2"/>
          <a:srcRect/>
          <a:stretch>
            <a:fillRect/>
          </a:stretch>
        </p:blipFill>
        <p:spPr bwMode="auto">
          <a:xfrm>
            <a:off x="152400" y="1143000"/>
            <a:ext cx="2924175" cy="2105025"/>
          </a:xfrm>
          <a:prstGeom prst="rect">
            <a:avLst/>
          </a:prstGeom>
          <a:noFill/>
          <a:ln w="9525">
            <a:noFill/>
            <a:miter lim="800000"/>
            <a:headEnd/>
            <a:tailEnd/>
          </a:ln>
        </p:spPr>
      </p:pic>
      <p:sp>
        <p:nvSpPr>
          <p:cNvPr id="5" name="Rectangle 4"/>
          <p:cNvSpPr/>
          <p:nvPr/>
        </p:nvSpPr>
        <p:spPr>
          <a:xfrm>
            <a:off x="3048000" y="1219200"/>
            <a:ext cx="6096000" cy="646331"/>
          </a:xfrm>
          <a:prstGeom prst="rect">
            <a:avLst/>
          </a:prstGeom>
        </p:spPr>
        <p:txBody>
          <a:bodyPr wrap="square">
            <a:spAutoFit/>
          </a:bodyPr>
          <a:lstStyle/>
          <a:p>
            <a:r>
              <a:rPr lang="en-US" dirty="0" smtClean="0"/>
              <a:t>Figure 32.1 Pathogenic fungi – (d)</a:t>
            </a:r>
            <a:r>
              <a:rPr lang="en-US" dirty="0" smtClean="0">
                <a:solidFill>
                  <a:srgbClr val="FF0000"/>
                </a:solidFill>
              </a:rPr>
              <a:t> </a:t>
            </a:r>
            <a:r>
              <a:rPr lang="en-US" dirty="0" err="1" smtClean="0">
                <a:solidFill>
                  <a:srgbClr val="FF0000"/>
                </a:solidFill>
              </a:rPr>
              <a:t>Sporothrix</a:t>
            </a:r>
            <a:r>
              <a:rPr lang="en-US" dirty="0" smtClean="0">
                <a:solidFill>
                  <a:srgbClr val="FF0000"/>
                </a:solidFill>
              </a:rPr>
              <a:t> </a:t>
            </a:r>
            <a:r>
              <a:rPr lang="en-US" dirty="0" err="1" smtClean="0">
                <a:solidFill>
                  <a:srgbClr val="FF0000"/>
                </a:solidFill>
              </a:rPr>
              <a:t>schenckii</a:t>
            </a:r>
            <a:r>
              <a:rPr lang="en-US" dirty="0" smtClean="0"/>
              <a:t>  mycelia and </a:t>
            </a:r>
            <a:r>
              <a:rPr lang="en-US" dirty="0" err="1" smtClean="0"/>
              <a:t>condia</a:t>
            </a:r>
            <a:r>
              <a:rPr lang="en-US" dirty="0" smtClean="0"/>
              <a:t> </a:t>
            </a:r>
            <a:endParaRPr lang="en-US" dirty="0"/>
          </a:p>
        </p:txBody>
      </p:sp>
      <p:pic>
        <p:nvPicPr>
          <p:cNvPr id="6" name="Picture 5"/>
          <p:cNvPicPr/>
          <p:nvPr/>
        </p:nvPicPr>
        <p:blipFill>
          <a:blip r:embed="rId3"/>
          <a:srcRect/>
          <a:stretch>
            <a:fillRect/>
          </a:stretch>
        </p:blipFill>
        <p:spPr bwMode="auto">
          <a:xfrm>
            <a:off x="3886200" y="1905000"/>
            <a:ext cx="5029200" cy="4572000"/>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228600" y="3276600"/>
            <a:ext cx="3405097" cy="2886075"/>
          </a:xfrm>
          <a:prstGeom prst="rect">
            <a:avLst/>
          </a:prstGeom>
          <a:noFill/>
          <a:ln w="9525">
            <a:noFill/>
            <a:miter lim="800000"/>
            <a:headEnd/>
            <a:tailEnd/>
          </a:ln>
          <a:effectLst/>
        </p:spPr>
      </p:pic>
      <p:sp>
        <p:nvSpPr>
          <p:cNvPr id="8" name="TextBox 7"/>
          <p:cNvSpPr txBox="1"/>
          <p:nvPr/>
        </p:nvSpPr>
        <p:spPr>
          <a:xfrm>
            <a:off x="0" y="6336268"/>
            <a:ext cx="5029200" cy="369332"/>
          </a:xfrm>
          <a:prstGeom prst="rect">
            <a:avLst/>
          </a:prstGeom>
          <a:noFill/>
        </p:spPr>
        <p:txBody>
          <a:bodyPr wrap="square" rtlCol="0">
            <a:spAutoFit/>
          </a:bodyPr>
          <a:lstStyle/>
          <a:p>
            <a:r>
              <a:rPr lang="en-US" dirty="0" smtClean="0"/>
              <a:t>Fig – Pathogenic Fungi- </a:t>
            </a:r>
            <a:r>
              <a:rPr lang="en-US" b="1" i="1" dirty="0" err="1" smtClean="0">
                <a:solidFill>
                  <a:srgbClr val="FF0000"/>
                </a:solidFill>
              </a:rPr>
              <a:t>Phialophora</a:t>
            </a:r>
            <a:r>
              <a:rPr lang="en-US" b="1" i="1" dirty="0" smtClean="0">
                <a:solidFill>
                  <a:srgbClr val="FF0000"/>
                </a:solidFill>
              </a:rPr>
              <a:t> </a:t>
            </a:r>
            <a:r>
              <a:rPr lang="en-US" b="1" i="1" dirty="0" err="1" smtClean="0">
                <a:solidFill>
                  <a:srgbClr val="FF0000"/>
                </a:solidFill>
              </a:rPr>
              <a:t>verrucosa</a:t>
            </a:r>
            <a:endParaRPr lang="en-US" b="1" i="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Subcutaneous mycoses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0" y="1219200"/>
            <a:ext cx="3657600" cy="2492662"/>
          </a:xfrm>
          <a:prstGeom prst="rect">
            <a:avLst/>
          </a:prstGeom>
          <a:noFill/>
          <a:ln w="9525">
            <a:noFill/>
            <a:miter lim="800000"/>
            <a:headEnd/>
            <a:tailEnd/>
          </a:ln>
          <a:effectLst/>
        </p:spPr>
      </p:pic>
      <p:sp>
        <p:nvSpPr>
          <p:cNvPr id="5" name="TextBox 4"/>
          <p:cNvSpPr txBox="1"/>
          <p:nvPr/>
        </p:nvSpPr>
        <p:spPr>
          <a:xfrm>
            <a:off x="3657600" y="1447800"/>
            <a:ext cx="5486400" cy="400110"/>
          </a:xfrm>
          <a:prstGeom prst="rect">
            <a:avLst/>
          </a:prstGeom>
          <a:noFill/>
        </p:spPr>
        <p:txBody>
          <a:bodyPr wrap="square" rtlCol="0">
            <a:spAutoFit/>
          </a:bodyPr>
          <a:lstStyle/>
          <a:p>
            <a:r>
              <a:rPr lang="en-US" sz="2000" dirty="0" smtClean="0"/>
              <a:t>Fig- </a:t>
            </a:r>
            <a:r>
              <a:rPr lang="en-US" sz="2000" b="1" i="1" dirty="0" err="1" smtClean="0">
                <a:solidFill>
                  <a:srgbClr val="FF0000"/>
                </a:solidFill>
              </a:rPr>
              <a:t>Fonsecaea</a:t>
            </a:r>
            <a:r>
              <a:rPr lang="en-US" sz="2000" b="1" i="1" dirty="0" smtClean="0">
                <a:solidFill>
                  <a:srgbClr val="FF0000"/>
                </a:solidFill>
              </a:rPr>
              <a:t>, </a:t>
            </a:r>
            <a:r>
              <a:rPr lang="en-US" sz="2000" b="1" dirty="0" smtClean="0">
                <a:solidFill>
                  <a:srgbClr val="FF0000"/>
                </a:solidFill>
              </a:rPr>
              <a:t>also causes </a:t>
            </a:r>
            <a:r>
              <a:rPr lang="en-US" sz="2000" b="1" dirty="0" err="1" smtClean="0">
                <a:solidFill>
                  <a:srgbClr val="FF0000"/>
                </a:solidFill>
              </a:rPr>
              <a:t>Chromoblastomycosis</a:t>
            </a:r>
            <a:r>
              <a:rPr lang="en-US" sz="2000" b="1" dirty="0" smtClean="0">
                <a:solidFill>
                  <a:srgbClr val="FF0000"/>
                </a:solidFill>
              </a:rPr>
              <a:t>  </a:t>
            </a:r>
            <a:r>
              <a:rPr lang="en-US" sz="2000" b="1" i="1" dirty="0" smtClean="0">
                <a:solidFill>
                  <a:srgbClr val="FF0000"/>
                </a:solidFill>
              </a:rPr>
              <a:t> </a:t>
            </a:r>
            <a:endParaRPr lang="en-US" sz="2000" b="1" dirty="0"/>
          </a:p>
        </p:txBody>
      </p:sp>
      <p:pic>
        <p:nvPicPr>
          <p:cNvPr id="2051" name="Picture 3"/>
          <p:cNvPicPr>
            <a:picLocks noChangeAspect="1" noChangeArrowheads="1"/>
          </p:cNvPicPr>
          <p:nvPr/>
        </p:nvPicPr>
        <p:blipFill>
          <a:blip r:embed="rId3"/>
          <a:srcRect/>
          <a:stretch>
            <a:fillRect/>
          </a:stretch>
        </p:blipFill>
        <p:spPr bwMode="auto">
          <a:xfrm>
            <a:off x="76200" y="3867150"/>
            <a:ext cx="4133850" cy="2914650"/>
          </a:xfrm>
          <a:prstGeom prst="rect">
            <a:avLst/>
          </a:prstGeom>
          <a:noFill/>
          <a:ln w="9525">
            <a:noFill/>
            <a:miter lim="800000"/>
            <a:headEnd/>
            <a:tailEnd/>
          </a:ln>
          <a:effectLst/>
        </p:spPr>
      </p:pic>
      <p:sp>
        <p:nvSpPr>
          <p:cNvPr id="7" name="TextBox 6"/>
          <p:cNvSpPr txBox="1"/>
          <p:nvPr/>
        </p:nvSpPr>
        <p:spPr>
          <a:xfrm>
            <a:off x="4191000" y="4114800"/>
            <a:ext cx="4953000" cy="707886"/>
          </a:xfrm>
          <a:prstGeom prst="rect">
            <a:avLst/>
          </a:prstGeom>
          <a:noFill/>
        </p:spPr>
        <p:txBody>
          <a:bodyPr wrap="square" rtlCol="0">
            <a:spAutoFit/>
          </a:bodyPr>
          <a:lstStyle/>
          <a:p>
            <a:r>
              <a:rPr lang="en-US" sz="2000" dirty="0" smtClean="0"/>
              <a:t>Fig- </a:t>
            </a:r>
            <a:r>
              <a:rPr lang="en-US" sz="2000" b="1" i="1" dirty="0" err="1" smtClean="0">
                <a:solidFill>
                  <a:srgbClr val="FF0000"/>
                </a:solidFill>
              </a:rPr>
              <a:t>Cladosporium</a:t>
            </a:r>
            <a:r>
              <a:rPr lang="en-US" sz="2000" b="1" i="1" dirty="0" smtClean="0">
                <a:solidFill>
                  <a:srgbClr val="FF0000"/>
                </a:solidFill>
              </a:rPr>
              <a:t>, </a:t>
            </a:r>
            <a:r>
              <a:rPr lang="en-US" sz="2000" b="1" dirty="0" smtClean="0">
                <a:solidFill>
                  <a:srgbClr val="FF0000"/>
                </a:solidFill>
              </a:rPr>
              <a:t>also causes </a:t>
            </a:r>
            <a:r>
              <a:rPr lang="en-US" sz="2000" b="1" dirty="0" err="1" smtClean="0">
                <a:solidFill>
                  <a:srgbClr val="FF0000"/>
                </a:solidFill>
              </a:rPr>
              <a:t>Chromoblastomycosis</a:t>
            </a:r>
            <a:endParaRPr lang="en-US" sz="2000" dirty="0"/>
          </a:p>
        </p:txBody>
      </p:sp>
      <p:sp>
        <p:nvSpPr>
          <p:cNvPr id="8" name="TextBox 7"/>
          <p:cNvSpPr txBox="1"/>
          <p:nvPr/>
        </p:nvSpPr>
        <p:spPr>
          <a:xfrm>
            <a:off x="4114800" y="2438400"/>
            <a:ext cx="4114800" cy="369332"/>
          </a:xfrm>
          <a:prstGeom prst="rect">
            <a:avLst/>
          </a:prstGeom>
          <a:noFill/>
        </p:spPr>
        <p:txBody>
          <a:bodyPr wrap="square" rtlCol="0">
            <a:spAutoFit/>
          </a:bodyPr>
          <a:lstStyle/>
          <a:p>
            <a:r>
              <a:rPr lang="en-US" dirty="0" smtClean="0"/>
              <a:t>Traumatic injury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Systemic Mycoses</a:t>
            </a:r>
            <a:endParaRPr lang="en-US" b="1" dirty="0"/>
          </a:p>
        </p:txBody>
      </p:sp>
      <p:sp>
        <p:nvSpPr>
          <p:cNvPr id="3" name="Content Placeholder 2"/>
          <p:cNvSpPr>
            <a:spLocks noGrp="1"/>
          </p:cNvSpPr>
          <p:nvPr>
            <p:ph idx="1"/>
          </p:nvPr>
        </p:nvSpPr>
        <p:spPr>
          <a:xfrm>
            <a:off x="0" y="1143000"/>
            <a:ext cx="9144000" cy="5715000"/>
          </a:xfrm>
        </p:spPr>
        <p:txBody>
          <a:bodyPr>
            <a:normAutofit/>
          </a:bodyPr>
          <a:lstStyle/>
          <a:p>
            <a:pPr algn="just">
              <a:buNone/>
            </a:pPr>
            <a:r>
              <a:rPr lang="en-US" b="1" dirty="0" smtClean="0">
                <a:solidFill>
                  <a:srgbClr val="FF0000"/>
                </a:solidFill>
              </a:rPr>
              <a:t>Systemic Mycoses</a:t>
            </a:r>
            <a:r>
              <a:rPr lang="en-US" dirty="0" smtClean="0">
                <a:solidFill>
                  <a:srgbClr val="FF0000"/>
                </a:solidFill>
              </a:rPr>
              <a:t> </a:t>
            </a:r>
            <a:r>
              <a:rPr lang="en-US" dirty="0" smtClean="0"/>
              <a:t>that spread throughout the body are called systemic mycoses. </a:t>
            </a:r>
          </a:p>
          <a:p>
            <a:pPr algn="just">
              <a:buNone/>
            </a:pPr>
            <a:r>
              <a:rPr lang="en-US" dirty="0" smtClean="0"/>
              <a:t>Systematic fungal pathogens normally live in soil, and humans become infected by inhaling airborne spores that later germinate and grow in the lungs. From there the organism migrates throughout the body, causing deep-seated infections in the lungs and other organs and in the skin. </a:t>
            </a:r>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Systemic Mycoses</a:t>
            </a:r>
            <a:endParaRPr lang="en-US" dirty="0"/>
          </a:p>
        </p:txBody>
      </p:sp>
      <p:sp>
        <p:nvSpPr>
          <p:cNvPr id="3" name="Content Placeholder 2"/>
          <p:cNvSpPr>
            <a:spLocks noGrp="1"/>
          </p:cNvSpPr>
          <p:nvPr>
            <p:ph idx="1"/>
          </p:nvPr>
        </p:nvSpPr>
        <p:spPr/>
        <p:txBody>
          <a:bodyPr>
            <a:normAutofit fontScale="92500"/>
          </a:bodyPr>
          <a:lstStyle/>
          <a:p>
            <a:pPr algn="just"/>
            <a:r>
              <a:rPr lang="en-US" i="1" dirty="0" err="1" smtClean="0">
                <a:solidFill>
                  <a:srgbClr val="FF0000"/>
                </a:solidFill>
              </a:rPr>
              <a:t>Histoplasmosis</a:t>
            </a:r>
            <a:r>
              <a:rPr lang="en-US" i="1" dirty="0" smtClean="0"/>
              <a:t> </a:t>
            </a:r>
            <a:r>
              <a:rPr lang="en-US" dirty="0" smtClean="0"/>
              <a:t>(Figure 32.5a) is caused by </a:t>
            </a:r>
            <a:r>
              <a:rPr lang="en-US" i="1" dirty="0" err="1" smtClean="0">
                <a:solidFill>
                  <a:srgbClr val="FF0000"/>
                </a:solidFill>
              </a:rPr>
              <a:t>Histoplasma</a:t>
            </a:r>
            <a:r>
              <a:rPr lang="en-US" i="1" dirty="0" smtClean="0">
                <a:solidFill>
                  <a:srgbClr val="FF0000"/>
                </a:solidFill>
              </a:rPr>
              <a:t> </a:t>
            </a:r>
            <a:r>
              <a:rPr lang="en-US" i="1" dirty="0" err="1" smtClean="0">
                <a:solidFill>
                  <a:srgbClr val="FF0000"/>
                </a:solidFill>
              </a:rPr>
              <a:t>capsulatum</a:t>
            </a:r>
            <a:r>
              <a:rPr lang="en-US" i="1" dirty="0" smtClean="0"/>
              <a:t>  </a:t>
            </a:r>
            <a:r>
              <a:rPr lang="en-US" dirty="0" smtClean="0"/>
              <a:t>(Figure 32.1e)</a:t>
            </a:r>
          </a:p>
          <a:p>
            <a:pPr algn="just"/>
            <a:r>
              <a:rPr lang="en-US" dirty="0" smtClean="0"/>
              <a:t> </a:t>
            </a:r>
            <a:r>
              <a:rPr lang="en-US" dirty="0" err="1" smtClean="0">
                <a:solidFill>
                  <a:srgbClr val="FF0000"/>
                </a:solidFill>
              </a:rPr>
              <a:t>Coccidiomycosis</a:t>
            </a:r>
            <a:r>
              <a:rPr lang="en-US" dirty="0" smtClean="0"/>
              <a:t> (Valley fever) (Figure 32.5d) is caused by </a:t>
            </a:r>
            <a:r>
              <a:rPr lang="en-US" i="1" dirty="0" err="1" smtClean="0">
                <a:solidFill>
                  <a:srgbClr val="FF0000"/>
                </a:solidFill>
              </a:rPr>
              <a:t>Coccidiodes</a:t>
            </a:r>
            <a:r>
              <a:rPr lang="en-US" i="1" dirty="0" smtClean="0">
                <a:solidFill>
                  <a:srgbClr val="FF0000"/>
                </a:solidFill>
              </a:rPr>
              <a:t> </a:t>
            </a:r>
            <a:r>
              <a:rPr lang="en-US" i="1" dirty="0" err="1" smtClean="0">
                <a:solidFill>
                  <a:srgbClr val="FF0000"/>
                </a:solidFill>
              </a:rPr>
              <a:t>immitis</a:t>
            </a:r>
            <a:r>
              <a:rPr lang="en-US" i="1" dirty="0" smtClean="0">
                <a:solidFill>
                  <a:srgbClr val="FF0000"/>
                </a:solidFill>
              </a:rPr>
              <a:t> </a:t>
            </a:r>
            <a:r>
              <a:rPr lang="en-US" dirty="0" smtClean="0"/>
              <a:t>(Figure 32.1f). </a:t>
            </a:r>
          </a:p>
          <a:p>
            <a:pPr algn="just"/>
            <a:r>
              <a:rPr lang="en-US" i="1" dirty="0" err="1" smtClean="0">
                <a:solidFill>
                  <a:srgbClr val="FF0000"/>
                </a:solidFill>
              </a:rPr>
              <a:t>Cryptococcois</a:t>
            </a:r>
            <a:r>
              <a:rPr lang="en-US" i="1" dirty="0" smtClean="0"/>
              <a:t> </a:t>
            </a:r>
            <a:r>
              <a:rPr lang="en-US" dirty="0" smtClean="0"/>
              <a:t>(Figure 32.5c), caused by the dimorphic fungi </a:t>
            </a:r>
            <a:r>
              <a:rPr lang="en-US" i="1" dirty="0" err="1" smtClean="0">
                <a:solidFill>
                  <a:srgbClr val="FF0000"/>
                </a:solidFill>
              </a:rPr>
              <a:t>Crptococcus</a:t>
            </a:r>
            <a:r>
              <a:rPr lang="en-US" i="1" dirty="0" smtClean="0">
                <a:solidFill>
                  <a:srgbClr val="FF0000"/>
                </a:solidFill>
              </a:rPr>
              <a:t> </a:t>
            </a:r>
            <a:r>
              <a:rPr lang="en-US" i="1" dirty="0" err="1" smtClean="0">
                <a:solidFill>
                  <a:srgbClr val="FF0000"/>
                </a:solidFill>
              </a:rPr>
              <a:t>neoformans</a:t>
            </a:r>
            <a:r>
              <a:rPr lang="en-US" i="1" dirty="0" smtClean="0">
                <a:solidFill>
                  <a:srgbClr val="FF0000"/>
                </a:solidFill>
              </a:rPr>
              <a:t> </a:t>
            </a:r>
            <a:r>
              <a:rPr lang="en-US" dirty="0" smtClean="0"/>
              <a:t>(Figure 32.1a), can occur in virtually any organ of the body and is the major mycosis seen in HIV/AIDS patients. </a:t>
            </a:r>
          </a:p>
          <a:p>
            <a:pPr algn="just"/>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Systemic Mycoses</a:t>
            </a:r>
            <a:endParaRPr lang="en-US" dirty="0"/>
          </a:p>
        </p:txBody>
      </p:sp>
      <p:sp>
        <p:nvSpPr>
          <p:cNvPr id="3" name="Content Placeholder 2"/>
          <p:cNvSpPr>
            <a:spLocks noGrp="1"/>
          </p:cNvSpPr>
          <p:nvPr>
            <p:ph idx="1"/>
          </p:nvPr>
        </p:nvSpPr>
        <p:spPr/>
        <p:txBody>
          <a:bodyPr>
            <a:normAutofit/>
          </a:bodyPr>
          <a:lstStyle/>
          <a:p>
            <a:pPr algn="just">
              <a:buNone/>
            </a:pPr>
            <a:r>
              <a:rPr lang="en-US" sz="2000" b="1" dirty="0" err="1" smtClean="0">
                <a:solidFill>
                  <a:srgbClr val="FF0000"/>
                </a:solidFill>
              </a:rPr>
              <a:t>Itraconazole</a:t>
            </a:r>
            <a:r>
              <a:rPr lang="en-US" sz="2000" dirty="0" smtClean="0"/>
              <a:t> is one type of antifungal medication that’s commonly used to treat </a:t>
            </a:r>
            <a:r>
              <a:rPr lang="en-US" sz="2000" dirty="0" err="1" smtClean="0">
                <a:solidFill>
                  <a:srgbClr val="FF0000"/>
                </a:solidFill>
              </a:rPr>
              <a:t>histoplasmosis</a:t>
            </a:r>
            <a:r>
              <a:rPr lang="en-US" sz="2000" dirty="0" smtClean="0"/>
              <a:t>. Depending on the severity of the infection and the person’s immune status, the course of treatment can range from 3 months to 1 year.</a:t>
            </a:r>
          </a:p>
          <a:p>
            <a:pPr algn="just">
              <a:buNone/>
            </a:pPr>
            <a:r>
              <a:rPr lang="en-US" sz="2000" dirty="0" smtClean="0"/>
              <a:t>Specific </a:t>
            </a:r>
            <a:r>
              <a:rPr lang="en-US" sz="2000" dirty="0" err="1" smtClean="0"/>
              <a:t>antifungals</a:t>
            </a:r>
            <a:r>
              <a:rPr lang="en-US" sz="2000" dirty="0" smtClean="0"/>
              <a:t> (and their usual dosages) for treatment of </a:t>
            </a:r>
            <a:r>
              <a:rPr lang="en-US" sz="2000" dirty="0" err="1" smtClean="0"/>
              <a:t>coccidioidomycosis</a:t>
            </a:r>
            <a:r>
              <a:rPr lang="en-US" sz="2000" dirty="0" smtClean="0"/>
              <a:t> include </a:t>
            </a:r>
            <a:r>
              <a:rPr lang="en-US" sz="2000" dirty="0" err="1" smtClean="0"/>
              <a:t>amphotericin</a:t>
            </a:r>
            <a:r>
              <a:rPr lang="en-US" sz="2000" dirty="0" smtClean="0"/>
              <a:t> B, </a:t>
            </a:r>
            <a:r>
              <a:rPr lang="en-US" sz="2000" dirty="0" err="1" smtClean="0"/>
              <a:t>ketoconazole</a:t>
            </a:r>
            <a:r>
              <a:rPr lang="en-US" sz="2000" dirty="0" smtClean="0"/>
              <a:t>, </a:t>
            </a:r>
            <a:r>
              <a:rPr lang="en-US" sz="2000" dirty="0" err="1" smtClean="0"/>
              <a:t>fluconazole</a:t>
            </a:r>
            <a:r>
              <a:rPr lang="en-US" sz="2000" dirty="0" smtClean="0"/>
              <a:t>, and </a:t>
            </a:r>
            <a:r>
              <a:rPr lang="en-US" sz="2000" dirty="0" err="1" smtClean="0"/>
              <a:t>itraconazole</a:t>
            </a:r>
            <a:r>
              <a:rPr lang="en-US" sz="2000" dirty="0" smtClean="0"/>
              <a:t> .</a:t>
            </a:r>
          </a:p>
          <a:p>
            <a:pPr algn="just">
              <a:buNone/>
            </a:pPr>
            <a:r>
              <a:rPr lang="en-US" sz="2000" dirty="0" smtClean="0"/>
              <a:t>Among the antibiotics used to treat </a:t>
            </a:r>
            <a:r>
              <a:rPr lang="en-US" sz="2000" dirty="0" err="1" smtClean="0"/>
              <a:t>cryptococcosis</a:t>
            </a:r>
            <a:r>
              <a:rPr lang="en-US" sz="2000" dirty="0" smtClean="0"/>
              <a:t> are the anti-fungal agents </a:t>
            </a:r>
            <a:r>
              <a:rPr lang="en-US" sz="2000" dirty="0" err="1" smtClean="0"/>
              <a:t>Amphotericin</a:t>
            </a:r>
            <a:r>
              <a:rPr lang="en-US" sz="2000" dirty="0" smtClean="0"/>
              <a:t> B, </a:t>
            </a:r>
            <a:r>
              <a:rPr lang="en-US" sz="2000" dirty="0" err="1" smtClean="0"/>
              <a:t>Flucytosine</a:t>
            </a:r>
            <a:r>
              <a:rPr lang="en-US" sz="2000" dirty="0" smtClean="0"/>
              <a:t>, and </a:t>
            </a:r>
            <a:r>
              <a:rPr lang="en-US" sz="2000" dirty="0" err="1" smtClean="0"/>
              <a:t>Fluconazole</a:t>
            </a:r>
            <a:r>
              <a:rPr lang="en-US" sz="2000" dirty="0" smtClean="0"/>
              <a:t>. These drugs may have serious side effects, so it is important for their use to be monitored carefully. Individuals with compromised immune systems, or under immune suppressive therapy, should be given prolonged drug treatment to prevent relapses.</a:t>
            </a:r>
          </a:p>
          <a:p>
            <a:pPr algn="just">
              <a:buNone/>
            </a:pP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Systemic Mycoses</a:t>
            </a:r>
            <a:endParaRPr lang="en-US" dirty="0"/>
          </a:p>
        </p:txBody>
      </p:sp>
      <p:pic>
        <p:nvPicPr>
          <p:cNvPr id="4" name="Content Placeholder 3"/>
          <p:cNvPicPr>
            <a:picLocks noGrp="1"/>
          </p:cNvPicPr>
          <p:nvPr>
            <p:ph idx="1"/>
          </p:nvPr>
        </p:nvPicPr>
        <p:blipFill>
          <a:blip r:embed="rId2"/>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Systemic Mycoses</a:t>
            </a:r>
            <a:endParaRPr lang="en-US" dirty="0"/>
          </a:p>
        </p:txBody>
      </p:sp>
      <p:pic>
        <p:nvPicPr>
          <p:cNvPr id="4" name="Content Placeholder 3"/>
          <p:cNvPicPr>
            <a:picLocks noGrp="1"/>
          </p:cNvPicPr>
          <p:nvPr>
            <p:ph idx="1"/>
          </p:nvPr>
        </p:nvPicPr>
        <p:blipFill>
          <a:blip r:embed="rId2"/>
          <a:srcRect/>
          <a:stretch>
            <a:fillRect/>
          </a:stretch>
        </p:blipFill>
        <p:spPr bwMode="auto">
          <a:xfrm>
            <a:off x="0" y="1371601"/>
            <a:ext cx="9144000" cy="3582058"/>
          </a:xfrm>
          <a:prstGeom prst="rect">
            <a:avLst/>
          </a:prstGeom>
          <a:noFill/>
          <a:ln w="9525">
            <a:noFill/>
            <a:miter lim="800000"/>
            <a:headEnd/>
            <a:tailEnd/>
          </a:ln>
        </p:spPr>
      </p:pic>
      <p:sp>
        <p:nvSpPr>
          <p:cNvPr id="3073" name="Rectangle 1"/>
          <p:cNvSpPr>
            <a:spLocks noChangeArrowheads="1"/>
          </p:cNvSpPr>
          <p:nvPr/>
        </p:nvSpPr>
        <p:spPr bwMode="auto">
          <a:xfrm>
            <a:off x="0" y="4953000"/>
            <a:ext cx="878535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Figure 32.1 Pathogenic fungi- (e) </a:t>
            </a:r>
            <a:r>
              <a:rPr kumimoji="0" lang="en-US" sz="2000" b="0" i="0" u="none" strike="noStrike" cap="none" normalizeH="0" baseline="0" dirty="0" err="1" smtClean="0">
                <a:ln>
                  <a:noFill/>
                </a:ln>
                <a:solidFill>
                  <a:schemeClr val="tx1"/>
                </a:solidFill>
                <a:effectLst/>
                <a:ea typeface="Calibri" pitchFamily="34" charset="0"/>
                <a:cs typeface="Arial" pitchFamily="34" charset="0"/>
              </a:rPr>
              <a:t>Histoplasma</a:t>
            </a:r>
            <a:r>
              <a:rPr kumimoji="0" lang="en-US" sz="2000" b="0" i="0" u="none" strike="noStrike" cap="none" normalizeH="0" baseline="0" dirty="0" smtClean="0">
                <a:ln>
                  <a:noFill/>
                </a:ln>
                <a:solidFill>
                  <a:schemeClr val="tx1"/>
                </a:solidFill>
                <a:effectLst/>
                <a:ea typeface="Calibri" pitchFamily="34" charset="0"/>
                <a:cs typeface="Arial" pitchFamily="34" charset="0"/>
              </a:rPr>
              <a:t> </a:t>
            </a:r>
            <a:r>
              <a:rPr kumimoji="0" lang="en-US" sz="2000" b="0" i="0" u="none" strike="noStrike" cap="none" normalizeH="0" baseline="0" dirty="0" err="1" smtClean="0">
                <a:ln>
                  <a:noFill/>
                </a:ln>
                <a:solidFill>
                  <a:schemeClr val="tx1"/>
                </a:solidFill>
                <a:effectLst/>
                <a:ea typeface="Calibri" pitchFamily="34" charset="0"/>
                <a:cs typeface="Arial" pitchFamily="34" charset="0"/>
              </a:rPr>
              <a:t>capsulatum</a:t>
            </a:r>
            <a:r>
              <a:rPr kumimoji="0" lang="en-US" sz="2000" b="0" i="0" u="none" strike="noStrike" cap="none" normalizeH="0" baseline="0" dirty="0" smtClean="0">
                <a:ln>
                  <a:noFill/>
                </a:ln>
                <a:solidFill>
                  <a:schemeClr val="tx1"/>
                </a:solidFill>
                <a:effectLst/>
                <a:ea typeface="Calibri" pitchFamily="34" charset="0"/>
                <a:cs typeface="Arial" pitchFamily="34" charset="0"/>
              </a:rPr>
              <a:t> mycelia and conidia and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(f) </a:t>
            </a:r>
            <a:r>
              <a:rPr kumimoji="0" lang="en-US" sz="2000" b="0" i="0" u="none" strike="noStrike" cap="none" normalizeH="0" baseline="0" dirty="0" err="1" smtClean="0">
                <a:ln>
                  <a:noFill/>
                </a:ln>
                <a:solidFill>
                  <a:schemeClr val="tx1"/>
                </a:solidFill>
                <a:effectLst/>
                <a:ea typeface="Calibri" pitchFamily="34" charset="0"/>
                <a:cs typeface="Arial" pitchFamily="34" charset="0"/>
              </a:rPr>
              <a:t>Coccidioides</a:t>
            </a:r>
            <a:r>
              <a:rPr kumimoji="0" lang="en-US" sz="2000" b="0" i="0" u="none" strike="noStrike" cap="none" normalizeH="0" baseline="0" dirty="0" smtClean="0">
                <a:ln>
                  <a:noFill/>
                </a:ln>
                <a:solidFill>
                  <a:schemeClr val="tx1"/>
                </a:solidFill>
                <a:effectLst/>
                <a:ea typeface="Calibri" pitchFamily="34" charset="0"/>
                <a:cs typeface="Arial" pitchFamily="34" charset="0"/>
              </a:rPr>
              <a:t> </a:t>
            </a:r>
            <a:r>
              <a:rPr kumimoji="0" lang="en-US" sz="2000" b="0" i="0" u="none" strike="noStrike" cap="none" normalizeH="0" baseline="0" dirty="0" err="1" smtClean="0">
                <a:ln>
                  <a:noFill/>
                </a:ln>
                <a:solidFill>
                  <a:schemeClr val="tx1"/>
                </a:solidFill>
                <a:effectLst/>
                <a:ea typeface="Calibri" pitchFamily="34" charset="0"/>
                <a:cs typeface="Arial" pitchFamily="34" charset="0"/>
              </a:rPr>
              <a:t>immitis</a:t>
            </a:r>
            <a:r>
              <a:rPr kumimoji="0" lang="en-US" sz="2000" b="0" i="0" u="none" strike="noStrike" cap="none" normalizeH="0" baseline="0" dirty="0" smtClean="0">
                <a:ln>
                  <a:noFill/>
                </a:ln>
                <a:solidFill>
                  <a:schemeClr val="tx1"/>
                </a:solidFill>
                <a:effectLst/>
                <a:ea typeface="Calibri" pitchFamily="34" charset="0"/>
                <a:cs typeface="Arial" pitchFamily="34" charset="0"/>
              </a:rPr>
              <a:t> conidia.</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Systemic Mycoses</a:t>
            </a:r>
            <a:endParaRPr lang="en-US" dirty="0"/>
          </a:p>
        </p:txBody>
      </p:sp>
      <p:pic>
        <p:nvPicPr>
          <p:cNvPr id="4" name="Content Placeholder 3"/>
          <p:cNvPicPr>
            <a:picLocks noGrp="1"/>
          </p:cNvPicPr>
          <p:nvPr>
            <p:ph idx="1"/>
          </p:nvPr>
        </p:nvPicPr>
        <p:blipFill>
          <a:blip r:embed="rId2"/>
          <a:srcRect/>
          <a:stretch>
            <a:fillRect/>
          </a:stretch>
        </p:blipFill>
        <p:spPr bwMode="auto">
          <a:xfrm>
            <a:off x="304800" y="1524000"/>
            <a:ext cx="3057143" cy="2819400"/>
          </a:xfrm>
          <a:prstGeom prst="rect">
            <a:avLst/>
          </a:prstGeom>
          <a:noFill/>
          <a:ln w="9525">
            <a:noFill/>
            <a:miter lim="800000"/>
            <a:headEnd/>
            <a:tailEnd/>
          </a:ln>
        </p:spPr>
      </p:pic>
      <p:sp>
        <p:nvSpPr>
          <p:cNvPr id="30721" name="Rectangle 1"/>
          <p:cNvSpPr>
            <a:spLocks noChangeArrowheads="1"/>
          </p:cNvSpPr>
          <p:nvPr/>
        </p:nvSpPr>
        <p:spPr bwMode="auto">
          <a:xfrm>
            <a:off x="1" y="4419600"/>
            <a:ext cx="8991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Figure 32.1 Pathogenic fungi. (a). </a:t>
            </a:r>
            <a:r>
              <a:rPr kumimoji="0" lang="en-US" sz="2000" b="0" i="1" u="none" strike="noStrike" cap="none" normalizeH="0" baseline="0" dirty="0" err="1" smtClean="0">
                <a:ln>
                  <a:noFill/>
                </a:ln>
                <a:solidFill>
                  <a:schemeClr val="tx1"/>
                </a:solidFill>
                <a:effectLst/>
                <a:ea typeface="Calibri" pitchFamily="34" charset="0"/>
                <a:cs typeface="Arial" pitchFamily="34" charset="0"/>
              </a:rPr>
              <a:t>Crytococcus</a:t>
            </a:r>
            <a:r>
              <a:rPr kumimoji="0" lang="en-US" sz="2000" b="0" i="1" u="none" strike="noStrike" cap="none" normalizeH="0" baseline="0" dirty="0" smtClean="0">
                <a:ln>
                  <a:noFill/>
                </a:ln>
                <a:solidFill>
                  <a:schemeClr val="tx1"/>
                </a:solidFill>
                <a:effectLst/>
                <a:ea typeface="Calibri" pitchFamily="34" charset="0"/>
                <a:cs typeface="Arial" pitchFamily="34" charset="0"/>
              </a:rPr>
              <a:t> </a:t>
            </a:r>
            <a:r>
              <a:rPr kumimoji="0" lang="en-US" sz="2000" b="0" i="1" u="none" strike="noStrike" cap="none" normalizeH="0" baseline="0" dirty="0" err="1" smtClean="0">
                <a:ln>
                  <a:noFill/>
                </a:ln>
                <a:solidFill>
                  <a:schemeClr val="tx1"/>
                </a:solidFill>
                <a:effectLst/>
                <a:ea typeface="Calibri" pitchFamily="34" charset="0"/>
                <a:cs typeface="Arial" pitchFamily="34" charset="0"/>
              </a:rPr>
              <a:t>neoformans</a:t>
            </a:r>
            <a:r>
              <a:rPr kumimoji="0" lang="en-US" sz="2000" b="0" i="1" u="none" strike="noStrike" cap="none" normalizeH="0" baseline="0" dirty="0" smtClean="0">
                <a:ln>
                  <a:noFill/>
                </a:ln>
                <a:solidFill>
                  <a:schemeClr val="tx1"/>
                </a:solidFill>
                <a:effectLst/>
                <a:ea typeface="Calibri" pitchFamily="34" charset="0"/>
                <a:cs typeface="Arial" pitchFamily="34" charset="0"/>
              </a:rPr>
              <a:t> </a:t>
            </a:r>
            <a:r>
              <a:rPr kumimoji="0" lang="en-US" sz="2000" b="0" i="0" u="none" strike="noStrike" cap="none" normalizeH="0" baseline="0" dirty="0" smtClean="0">
                <a:ln>
                  <a:noFill/>
                </a:ln>
                <a:solidFill>
                  <a:schemeClr val="tx1"/>
                </a:solidFill>
                <a:effectLst/>
                <a:ea typeface="Calibri" pitchFamily="34" charset="0"/>
                <a:cs typeface="Arial" pitchFamily="34" charset="0"/>
              </a:rPr>
              <a:t>yeast cells stained to reveal the capsule. </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Thank you</a:t>
            </a:r>
            <a:endParaRPr lang="en-US" dirty="0"/>
          </a:p>
        </p:txBody>
      </p:sp>
      <p:pic>
        <p:nvPicPr>
          <p:cNvPr id="4" name="Content Placeholder 3"/>
          <p:cNvPicPr>
            <a:picLocks/>
          </p:cNvPicPr>
          <p:nvPr/>
        </p:nvPicPr>
        <p:blipFill>
          <a:blip r:embed="rId2"/>
          <a:srcRect/>
          <a:stretch>
            <a:fillRect/>
          </a:stretch>
        </p:blipFill>
        <p:spPr bwMode="auto">
          <a:xfrm>
            <a:off x="2514600" y="2362200"/>
            <a:ext cx="5715000" cy="327725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solidFill>
                  <a:srgbClr val="C00000"/>
                </a:solidFill>
              </a:rPr>
              <a:t>MEDICAL MYCOLOGY?</a:t>
            </a:r>
            <a:endParaRPr lang="en-US" dirty="0"/>
          </a:p>
        </p:txBody>
      </p:sp>
      <p:sp>
        <p:nvSpPr>
          <p:cNvPr id="3" name="Content Placeholder 2"/>
          <p:cNvSpPr>
            <a:spLocks noGrp="1"/>
          </p:cNvSpPr>
          <p:nvPr>
            <p:ph idx="1"/>
          </p:nvPr>
        </p:nvSpPr>
        <p:spPr/>
        <p:txBody>
          <a:bodyPr/>
          <a:lstStyle/>
          <a:p>
            <a:pPr>
              <a:buNone/>
            </a:pPr>
            <a:r>
              <a:rPr lang="en-US" b="1" dirty="0" smtClean="0">
                <a:solidFill>
                  <a:srgbClr val="FF0000"/>
                </a:solidFill>
              </a:rPr>
              <a:t>MEDICAL MYCOLOGY </a:t>
            </a:r>
            <a:endParaRPr lang="en-US" b="1" dirty="0">
              <a:solidFill>
                <a:srgbClr val="FF0000"/>
              </a:solidFill>
            </a:endParaRPr>
          </a:p>
        </p:txBody>
      </p:sp>
      <p:cxnSp>
        <p:nvCxnSpPr>
          <p:cNvPr id="5" name="Straight Arrow Connector 4"/>
          <p:cNvCxnSpPr/>
          <p:nvPr/>
        </p:nvCxnSpPr>
        <p:spPr>
          <a:xfrm>
            <a:off x="4267200" y="19050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91000" y="1600200"/>
            <a:ext cx="1600200" cy="369332"/>
          </a:xfrm>
          <a:prstGeom prst="rect">
            <a:avLst/>
          </a:prstGeom>
          <a:noFill/>
        </p:spPr>
        <p:txBody>
          <a:bodyPr wrap="square" rtlCol="0">
            <a:spAutoFit/>
          </a:bodyPr>
          <a:lstStyle/>
          <a:p>
            <a:r>
              <a:rPr lang="en-US" dirty="0"/>
              <a:t> </a:t>
            </a:r>
            <a:r>
              <a:rPr lang="en-US" dirty="0" smtClean="0"/>
              <a:t>       Deals </a:t>
            </a:r>
            <a:endParaRPr lang="en-US" dirty="0"/>
          </a:p>
        </p:txBody>
      </p:sp>
      <p:sp>
        <p:nvSpPr>
          <p:cNvPr id="7" name="TextBox 6"/>
          <p:cNvSpPr txBox="1"/>
          <p:nvPr/>
        </p:nvSpPr>
        <p:spPr>
          <a:xfrm>
            <a:off x="6292269" y="1524000"/>
            <a:ext cx="1175331" cy="584775"/>
          </a:xfrm>
          <a:prstGeom prst="rect">
            <a:avLst/>
          </a:prstGeom>
          <a:noFill/>
        </p:spPr>
        <p:txBody>
          <a:bodyPr wrap="square" rtlCol="0">
            <a:spAutoFit/>
          </a:bodyPr>
          <a:lstStyle/>
          <a:p>
            <a:r>
              <a:rPr lang="en-US" sz="3200" dirty="0" smtClean="0">
                <a:solidFill>
                  <a:srgbClr val="FF0000"/>
                </a:solidFill>
              </a:rPr>
              <a:t>Fungi</a:t>
            </a:r>
            <a:endParaRPr lang="en-US" sz="3200" dirty="0">
              <a:solidFill>
                <a:srgbClr val="FF0000"/>
              </a:solidFill>
            </a:endParaRPr>
          </a:p>
        </p:txBody>
      </p:sp>
      <p:sp>
        <p:nvSpPr>
          <p:cNvPr id="8" name="TextBox 7"/>
          <p:cNvSpPr txBox="1"/>
          <p:nvPr/>
        </p:nvSpPr>
        <p:spPr>
          <a:xfrm>
            <a:off x="5791200" y="2971800"/>
            <a:ext cx="3048000" cy="1384995"/>
          </a:xfrm>
          <a:prstGeom prst="rect">
            <a:avLst/>
          </a:prstGeom>
          <a:noFill/>
        </p:spPr>
        <p:txBody>
          <a:bodyPr wrap="square" rtlCol="0">
            <a:spAutoFit/>
          </a:bodyPr>
          <a:lstStyle/>
          <a:p>
            <a:r>
              <a:rPr lang="en-US" sz="2800" b="1" dirty="0" smtClean="0">
                <a:solidFill>
                  <a:srgbClr val="FF0000"/>
                </a:solidFill>
              </a:rPr>
              <a:t>Human Diseases</a:t>
            </a:r>
          </a:p>
          <a:p>
            <a:r>
              <a:rPr lang="en-US" sz="2800" b="1" dirty="0" smtClean="0">
                <a:solidFill>
                  <a:srgbClr val="FF0000"/>
                </a:solidFill>
              </a:rPr>
              <a:t>(Fungal diseases)</a:t>
            </a:r>
          </a:p>
          <a:p>
            <a:r>
              <a:rPr lang="en-US" sz="2800" b="1" dirty="0" smtClean="0">
                <a:solidFill>
                  <a:srgbClr val="FF0000"/>
                </a:solidFill>
              </a:rPr>
              <a:t>Mycoses</a:t>
            </a:r>
            <a:endParaRPr lang="en-US" sz="2800" b="1" dirty="0">
              <a:solidFill>
                <a:srgbClr val="FF0000"/>
              </a:solidFill>
            </a:endParaRPr>
          </a:p>
        </p:txBody>
      </p:sp>
      <p:cxnSp>
        <p:nvCxnSpPr>
          <p:cNvPr id="10" name="Straight Arrow Connector 9"/>
          <p:cNvCxnSpPr/>
          <p:nvPr/>
        </p:nvCxnSpPr>
        <p:spPr>
          <a:xfrm rot="5400000">
            <a:off x="6362700" y="25519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4459069"/>
            <a:ext cx="8534400" cy="1384995"/>
          </a:xfrm>
          <a:prstGeom prst="rect">
            <a:avLst/>
          </a:prstGeom>
          <a:noFill/>
        </p:spPr>
        <p:txBody>
          <a:bodyPr wrap="square" rtlCol="0">
            <a:spAutoFit/>
          </a:bodyPr>
          <a:lstStyle/>
          <a:p>
            <a:r>
              <a:rPr lang="en-US" sz="2800" b="1" dirty="0">
                <a:solidFill>
                  <a:srgbClr val="FF0000"/>
                </a:solidFill>
              </a:rPr>
              <a:t>Medical mycology </a:t>
            </a:r>
            <a:r>
              <a:rPr lang="en-US" sz="2800" dirty="0"/>
              <a:t>is the discipline that deals with the fungi that causes human disease. These fungal diseases, known as </a:t>
            </a:r>
            <a:r>
              <a:rPr lang="en-US" sz="2800" b="1" dirty="0">
                <a:solidFill>
                  <a:srgbClr val="FF0000"/>
                </a:solidFill>
              </a:rPr>
              <a:t>Mycoses</a:t>
            </a:r>
            <a:r>
              <a:rPr lang="en-US" sz="2800" b="1" dirty="0"/>
              <a:t>.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Fungal Diseases</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 Mycoses</a:t>
            </a:r>
            <a:endParaRPr lang="en-US" dirty="0"/>
          </a:p>
        </p:txBody>
      </p:sp>
      <p:sp>
        <p:nvSpPr>
          <p:cNvPr id="3" name="Content Placeholder 2"/>
          <p:cNvSpPr>
            <a:spLocks noGrp="1"/>
          </p:cNvSpPr>
          <p:nvPr>
            <p:ph idx="1"/>
          </p:nvPr>
        </p:nvSpPr>
        <p:spPr/>
        <p:txBody>
          <a:bodyPr>
            <a:normAutofit fontScale="85000" lnSpcReduction="10000"/>
          </a:bodyPr>
          <a:lstStyle/>
          <a:p>
            <a:pPr algn="just">
              <a:buNone/>
            </a:pPr>
            <a:r>
              <a:rPr lang="en-US" dirty="0" smtClean="0"/>
              <a:t>Mycoses </a:t>
            </a:r>
            <a:r>
              <a:rPr lang="en-US" dirty="0"/>
              <a:t>that cause </a:t>
            </a:r>
            <a:r>
              <a:rPr lang="en-US" dirty="0" smtClean="0">
                <a:solidFill>
                  <a:srgbClr val="FF0000"/>
                </a:solidFill>
              </a:rPr>
              <a:t>superficial</a:t>
            </a:r>
            <a:r>
              <a:rPr lang="en-US" dirty="0" smtClean="0"/>
              <a:t> </a:t>
            </a:r>
            <a:r>
              <a:rPr lang="en-US" dirty="0"/>
              <a:t>infections </a:t>
            </a:r>
            <a:r>
              <a:rPr lang="en-US" dirty="0" smtClean="0"/>
              <a:t>of the epidermis</a:t>
            </a:r>
            <a:r>
              <a:rPr lang="en-US" dirty="0"/>
              <a:t>, hair, and nails, are called </a:t>
            </a:r>
            <a:r>
              <a:rPr lang="en-US" dirty="0" err="1">
                <a:solidFill>
                  <a:srgbClr val="FF0000"/>
                </a:solidFill>
              </a:rPr>
              <a:t>cutaneous</a:t>
            </a:r>
            <a:r>
              <a:rPr lang="en-US" dirty="0">
                <a:solidFill>
                  <a:srgbClr val="FF0000"/>
                </a:solidFill>
              </a:rPr>
              <a:t> </a:t>
            </a:r>
            <a:r>
              <a:rPr lang="en-US" dirty="0" smtClean="0">
                <a:solidFill>
                  <a:srgbClr val="FF0000"/>
                </a:solidFill>
              </a:rPr>
              <a:t>mycoses</a:t>
            </a:r>
          </a:p>
          <a:p>
            <a:pPr algn="just">
              <a:buNone/>
            </a:pPr>
            <a:r>
              <a:rPr lang="en-US" dirty="0" smtClean="0"/>
              <a:t>Mycoses that </a:t>
            </a:r>
            <a:r>
              <a:rPr lang="en-US" dirty="0"/>
              <a:t>penetrate the epidermis and the dermis to infect deeper tissues </a:t>
            </a:r>
            <a:r>
              <a:rPr lang="en-US" dirty="0" smtClean="0"/>
              <a:t>are called </a:t>
            </a:r>
            <a:r>
              <a:rPr lang="en-US" dirty="0">
                <a:solidFill>
                  <a:srgbClr val="FF0000"/>
                </a:solidFill>
              </a:rPr>
              <a:t>subcutaneous mycoses</a:t>
            </a:r>
            <a:r>
              <a:rPr lang="en-US" dirty="0" smtClean="0"/>
              <a:t>.</a:t>
            </a:r>
          </a:p>
          <a:p>
            <a:pPr algn="just">
              <a:buNone/>
            </a:pPr>
            <a:r>
              <a:rPr lang="en-US" dirty="0"/>
              <a:t>Mycoses that spread throughout </a:t>
            </a:r>
            <a:r>
              <a:rPr lang="en-US" dirty="0" smtClean="0"/>
              <a:t>the body </a:t>
            </a:r>
            <a:r>
              <a:rPr lang="en-US" dirty="0"/>
              <a:t>are called </a:t>
            </a:r>
            <a:r>
              <a:rPr lang="en-US" dirty="0">
                <a:solidFill>
                  <a:srgbClr val="FF0000"/>
                </a:solidFill>
              </a:rPr>
              <a:t>systemic mycoses</a:t>
            </a:r>
            <a:r>
              <a:rPr lang="en-US" dirty="0" smtClean="0">
                <a:solidFill>
                  <a:srgbClr val="FF0000"/>
                </a:solidFill>
              </a:rPr>
              <a:t>.</a:t>
            </a:r>
          </a:p>
          <a:p>
            <a:pPr algn="just">
              <a:buNone/>
            </a:pPr>
            <a:r>
              <a:rPr lang="en-US" dirty="0" smtClean="0"/>
              <a:t>Most patient who develop </a:t>
            </a:r>
            <a:r>
              <a:rPr lang="en-US" dirty="0" smtClean="0">
                <a:solidFill>
                  <a:srgbClr val="FF0000"/>
                </a:solidFill>
              </a:rPr>
              <a:t>opportunistic</a:t>
            </a:r>
            <a:r>
              <a:rPr lang="en-US" dirty="0" smtClean="0"/>
              <a:t> infections have serious underlying diseases and compromised host defenses, and also infect </a:t>
            </a:r>
            <a:r>
              <a:rPr lang="en-US" dirty="0" err="1" smtClean="0"/>
              <a:t>immunocompetent</a:t>
            </a:r>
            <a:r>
              <a:rPr lang="en-US" dirty="0" smtClean="0"/>
              <a:t> individuals. </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1447800" y="0"/>
            <a:ext cx="6248399" cy="6629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lstStyle/>
          <a:p>
            <a:r>
              <a:rPr lang="en-US" dirty="0" smtClean="0"/>
              <a:t>Superficial Mycoses</a:t>
            </a:r>
            <a:endParaRPr lang="en-US" dirty="0"/>
          </a:p>
        </p:txBody>
      </p:sp>
      <p:sp>
        <p:nvSpPr>
          <p:cNvPr id="3" name="Content Placeholder 2"/>
          <p:cNvSpPr>
            <a:spLocks noGrp="1"/>
          </p:cNvSpPr>
          <p:nvPr>
            <p:ph idx="1"/>
          </p:nvPr>
        </p:nvSpPr>
        <p:spPr/>
        <p:txBody>
          <a:bodyPr/>
          <a:lstStyle/>
          <a:p>
            <a:pPr algn="just">
              <a:buNone/>
            </a:pPr>
            <a:r>
              <a:rPr lang="en-US" dirty="0" smtClean="0"/>
              <a:t>Infections of epidermis, hair and nail called </a:t>
            </a:r>
            <a:r>
              <a:rPr lang="en-US" dirty="0" err="1" smtClean="0">
                <a:solidFill>
                  <a:srgbClr val="FF0000"/>
                </a:solidFill>
              </a:rPr>
              <a:t>cutaneous</a:t>
            </a:r>
            <a:r>
              <a:rPr lang="en-US" dirty="0" smtClean="0">
                <a:solidFill>
                  <a:srgbClr val="FF0000"/>
                </a:solidFill>
              </a:rPr>
              <a:t> mycoses</a:t>
            </a:r>
          </a:p>
          <a:p>
            <a:pPr algn="just">
              <a:buNone/>
            </a:pPr>
            <a:r>
              <a:rPr lang="en-US" dirty="0" smtClean="0"/>
              <a:t>collectively these pathogens are called </a:t>
            </a:r>
            <a:r>
              <a:rPr lang="en-US" i="1" dirty="0" err="1" smtClean="0">
                <a:solidFill>
                  <a:srgbClr val="7030A0"/>
                </a:solidFill>
              </a:rPr>
              <a:t>dermatophytes</a:t>
            </a:r>
            <a:r>
              <a:rPr lang="en-US" i="1" dirty="0" smtClean="0"/>
              <a:t>. </a:t>
            </a:r>
            <a:r>
              <a:rPr lang="en-US" dirty="0" smtClean="0"/>
              <a:t>  </a:t>
            </a:r>
          </a:p>
          <a:p>
            <a:pPr algn="just">
              <a:buNone/>
            </a:pPr>
            <a:r>
              <a:rPr lang="en-US" dirty="0" smtClean="0"/>
              <a:t>Not serious health concerns</a:t>
            </a:r>
          </a:p>
          <a:p>
            <a:pPr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dirty="0" smtClean="0"/>
              <a:t>Superficial Mycoses</a:t>
            </a:r>
            <a:endParaRPr lang="en-US" dirty="0"/>
          </a:p>
        </p:txBody>
      </p:sp>
      <p:sp>
        <p:nvSpPr>
          <p:cNvPr id="8" name="TextBox 7"/>
          <p:cNvSpPr txBox="1"/>
          <p:nvPr/>
        </p:nvSpPr>
        <p:spPr>
          <a:xfrm>
            <a:off x="3810000" y="1371600"/>
            <a:ext cx="4343400" cy="646331"/>
          </a:xfrm>
          <a:prstGeom prst="rect">
            <a:avLst/>
          </a:prstGeom>
          <a:noFill/>
        </p:spPr>
        <p:txBody>
          <a:bodyPr wrap="square" rtlCol="0">
            <a:spAutoFit/>
          </a:bodyPr>
          <a:lstStyle/>
          <a:p>
            <a:r>
              <a:rPr lang="en-US" dirty="0" smtClean="0"/>
              <a:t>Fig. Pathogenic fungi- </a:t>
            </a:r>
            <a:r>
              <a:rPr lang="en-US" i="1" dirty="0" err="1" smtClean="0">
                <a:solidFill>
                  <a:srgbClr val="FF0000"/>
                </a:solidFill>
              </a:rPr>
              <a:t>Trichophyton</a:t>
            </a:r>
            <a:r>
              <a:rPr lang="en-US" i="1" dirty="0" smtClean="0">
                <a:solidFill>
                  <a:srgbClr val="FF0000"/>
                </a:solidFill>
              </a:rPr>
              <a:t> </a:t>
            </a:r>
            <a:r>
              <a:rPr lang="en-US" dirty="0" smtClean="0">
                <a:solidFill>
                  <a:srgbClr val="FF0000"/>
                </a:solidFill>
              </a:rPr>
              <a:t>spp. Mycelia and conidia. </a:t>
            </a:r>
            <a:endParaRPr lang="en-US" dirty="0"/>
          </a:p>
        </p:txBody>
      </p:sp>
      <p:pic>
        <p:nvPicPr>
          <p:cNvPr id="9" name="Content Placeholder 8"/>
          <p:cNvPicPr>
            <a:picLocks noGrp="1"/>
          </p:cNvPicPr>
          <p:nvPr>
            <p:ph idx="1"/>
          </p:nvPr>
        </p:nvPicPr>
        <p:blipFill>
          <a:blip r:embed="rId2"/>
          <a:srcRect/>
          <a:stretch>
            <a:fillRect/>
          </a:stretch>
        </p:blipFill>
        <p:spPr bwMode="auto">
          <a:xfrm>
            <a:off x="0" y="3352800"/>
            <a:ext cx="9144000" cy="3505200"/>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0" y="1143000"/>
            <a:ext cx="3600450" cy="236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0">
            <a:schemeClr val="accent2"/>
          </a:lnRef>
          <a:fillRef idx="3">
            <a:schemeClr val="accent2"/>
          </a:fillRef>
          <a:effectRef idx="3">
            <a:schemeClr val="accent2"/>
          </a:effectRef>
          <a:fontRef idx="minor">
            <a:schemeClr val="lt1"/>
          </a:fontRef>
        </p:style>
        <p:txBody>
          <a:bodyPr/>
          <a:lstStyle/>
          <a:p>
            <a:r>
              <a:rPr lang="en-US" dirty="0" smtClean="0"/>
              <a:t>Superficial Mycoses</a:t>
            </a:r>
            <a:endParaRPr lang="en-US" dirty="0"/>
          </a:p>
        </p:txBody>
      </p:sp>
      <p:sp>
        <p:nvSpPr>
          <p:cNvPr id="3" name="Content Placeholder 2"/>
          <p:cNvSpPr>
            <a:spLocks noGrp="1"/>
          </p:cNvSpPr>
          <p:nvPr>
            <p:ph idx="1"/>
          </p:nvPr>
        </p:nvSpPr>
        <p:spPr>
          <a:xfrm>
            <a:off x="457200" y="1219200"/>
            <a:ext cx="8229600" cy="5257800"/>
          </a:xfrm>
        </p:spPr>
        <p:txBody>
          <a:bodyPr>
            <a:normAutofit fontScale="85000" lnSpcReduction="20000"/>
          </a:bodyPr>
          <a:lstStyle/>
          <a:p>
            <a:pPr algn="just"/>
            <a:r>
              <a:rPr lang="en-US" dirty="0" smtClean="0"/>
              <a:t>Fungi such as </a:t>
            </a:r>
            <a:r>
              <a:rPr lang="en-US" b="1" i="1" dirty="0" err="1" smtClean="0">
                <a:solidFill>
                  <a:srgbClr val="7030A0"/>
                </a:solidFill>
              </a:rPr>
              <a:t>Trichophyton</a:t>
            </a:r>
            <a:r>
              <a:rPr lang="en-US" b="1" i="1" dirty="0" smtClean="0">
                <a:solidFill>
                  <a:srgbClr val="7030A0"/>
                </a:solidFill>
              </a:rPr>
              <a:t> </a:t>
            </a:r>
            <a:r>
              <a:rPr lang="en-US" dirty="0" smtClean="0"/>
              <a:t>(figure 32.1b) cause infections of the feet </a:t>
            </a:r>
            <a:r>
              <a:rPr lang="en-US" dirty="0" smtClean="0">
                <a:solidFill>
                  <a:srgbClr val="FF0000"/>
                </a:solidFill>
              </a:rPr>
              <a:t>(athlete’s foot) </a:t>
            </a:r>
            <a:r>
              <a:rPr lang="en-US" dirty="0" smtClean="0"/>
              <a:t>and other moist skin surfaces, and are quite common (figure 32.3a). These infections cause </a:t>
            </a:r>
            <a:r>
              <a:rPr lang="en-US" dirty="0" smtClean="0">
                <a:solidFill>
                  <a:srgbClr val="FF0000"/>
                </a:solidFill>
              </a:rPr>
              <a:t>flaking and itchy skin </a:t>
            </a:r>
            <a:r>
              <a:rPr lang="en-US" dirty="0" smtClean="0"/>
              <a:t>and are easily transmitted by the cells or spores of the pathogen present in contaminated shower stalls, gymnasium and locker  room floors, contaminated shared articles such as towels or bed liners, or from close person-to-person contact. </a:t>
            </a:r>
          </a:p>
          <a:p>
            <a:pPr algn="just"/>
            <a:r>
              <a:rPr lang="en-US" dirty="0" smtClean="0"/>
              <a:t>Related surface mycoses include </a:t>
            </a:r>
            <a:r>
              <a:rPr lang="en-US" dirty="0" smtClean="0">
                <a:solidFill>
                  <a:srgbClr val="FF0000"/>
                </a:solidFill>
              </a:rPr>
              <a:t>“jock itch”</a:t>
            </a:r>
            <a:r>
              <a:rPr lang="en-US" dirty="0" smtClean="0"/>
              <a:t>, </a:t>
            </a:r>
            <a:r>
              <a:rPr lang="en-US" dirty="0" smtClean="0">
                <a:solidFill>
                  <a:srgbClr val="FF0000"/>
                </a:solidFill>
              </a:rPr>
              <a:t>an itchy infection of the groin, skin folds or anus and ringworm.</a:t>
            </a:r>
          </a:p>
          <a:p>
            <a:pPr algn="just"/>
            <a:r>
              <a:rPr lang="en-US" dirty="0" smtClean="0"/>
              <a:t>  </a:t>
            </a:r>
            <a:r>
              <a:rPr lang="en-US" dirty="0" smtClean="0">
                <a:solidFill>
                  <a:srgbClr val="FF0000"/>
                </a:solidFill>
              </a:rPr>
              <a:t>Ringworm is a fungal infection, typically localized to the scalp or the extremities; the infection causes hair loss and inflammation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Superficial Mycoses</a:t>
            </a:r>
            <a:endParaRPr lang="en-US" dirty="0"/>
          </a:p>
        </p:txBody>
      </p:sp>
      <p:sp>
        <p:nvSpPr>
          <p:cNvPr id="3" name="Content Placeholder 2"/>
          <p:cNvSpPr>
            <a:spLocks noGrp="1"/>
          </p:cNvSpPr>
          <p:nvPr>
            <p:ph idx="1"/>
          </p:nvPr>
        </p:nvSpPr>
        <p:spPr/>
        <p:txBody>
          <a:bodyPr/>
          <a:lstStyle/>
          <a:p>
            <a:pPr>
              <a:buNone/>
            </a:pPr>
            <a:r>
              <a:rPr lang="en-US" b="1" dirty="0" smtClean="0"/>
              <a:t>Treatment- </a:t>
            </a:r>
            <a:r>
              <a:rPr lang="en-US" dirty="0" smtClean="0"/>
              <a:t> </a:t>
            </a:r>
          </a:p>
          <a:p>
            <a:pPr>
              <a:buNone/>
            </a:pPr>
            <a:r>
              <a:rPr lang="en-US" dirty="0" smtClean="0"/>
              <a:t>antifungal creams or liquid aerosols, </a:t>
            </a:r>
          </a:p>
          <a:p>
            <a:pPr>
              <a:buNone/>
            </a:pPr>
            <a:r>
              <a:rPr lang="en-US" dirty="0" smtClean="0">
                <a:solidFill>
                  <a:srgbClr val="FF0000"/>
                </a:solidFill>
              </a:rPr>
              <a:t>prophylactic</a:t>
            </a:r>
            <a:r>
              <a:rPr lang="en-US" dirty="0" smtClean="0"/>
              <a:t> application on a long term basis may be necessary if constant exposure to the pathogen.</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727</Words>
  <Application>Microsoft Office PowerPoint</Application>
  <PresentationFormat>On-screen Show (4:3)</PresentationFormat>
  <Paragraphs>67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Unit III: Overview of Medical Mycology Important Fungal Diseases – Superficial, Subcutaneous, Systematic and Opportunistic Mycosis</vt:lpstr>
      <vt:lpstr>WHAT IS MEDICAL MYCOLOGY?</vt:lpstr>
      <vt:lpstr>Types of Fungal Diseases</vt:lpstr>
      <vt:lpstr> Mycoses</vt:lpstr>
      <vt:lpstr>Slide 5</vt:lpstr>
      <vt:lpstr>Superficial Mycoses</vt:lpstr>
      <vt:lpstr>Superficial Mycoses</vt:lpstr>
      <vt:lpstr>Superficial Mycoses</vt:lpstr>
      <vt:lpstr>Superficial Mycoses</vt:lpstr>
      <vt:lpstr>Subcutaneous mycoses</vt:lpstr>
      <vt:lpstr>Subcutaneous mycoses</vt:lpstr>
      <vt:lpstr>Subcutaneous mycoses</vt:lpstr>
      <vt:lpstr>Systemic Mycoses</vt:lpstr>
      <vt:lpstr>Systemic Mycoses</vt:lpstr>
      <vt:lpstr>Systemic Mycoses</vt:lpstr>
      <vt:lpstr>Systemic Mycoses</vt:lpstr>
      <vt:lpstr>Systemic Mycoses</vt:lpstr>
      <vt:lpstr>Systemic Mycoses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 Overview of Medical Mycology Important Fungal Diseases</dc:title>
  <dc:creator>acer</dc:creator>
  <cp:lastModifiedBy>acer</cp:lastModifiedBy>
  <cp:revision>52</cp:revision>
  <dcterms:created xsi:type="dcterms:W3CDTF">2020-08-31T06:10:35Z</dcterms:created>
  <dcterms:modified xsi:type="dcterms:W3CDTF">2020-09-09T03:46:57Z</dcterms:modified>
</cp:coreProperties>
</file>